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x="18288000" cy="10287000"/>
  <p:notesSz cx="6858000" cy="9144000"/>
  <p:embeddedFontLst>
    <p:embeddedFont>
      <p:font typeface="Arial" charset="1" panose="020B0502020202020204"/>
      <p:regular r:id="rId63"/>
    </p:embeddedFont>
    <p:embeddedFont>
      <p:font typeface="Arial Bold" charset="1" panose="020B0802020202020204"/>
      <p:regular r:id="rId64"/>
    </p:embeddedFont>
    <p:embeddedFont>
      <p:font typeface="Daydream" charset="1" panose="00000000000000000000"/>
      <p:regular r:id="rId65"/>
    </p:embeddedFont>
    <p:embeddedFont>
      <p:font typeface="Old Standard Bold" charset="1" panose="02040503050505020303"/>
      <p:regular r:id="rId66"/>
    </p:embeddedFont>
    <p:embeddedFont>
      <p:font typeface="Questrial" charset="1" panose="02000000000000000000"/>
      <p:regular r:id="rId67"/>
    </p:embeddedFont>
    <p:embeddedFont>
      <p:font typeface="Arial Italics" charset="1" panose="020B0502020202090204"/>
      <p:regular r:id="rId68"/>
    </p:embeddedFont>
    <p:embeddedFont>
      <p:font typeface="Arial Bold Italics" charset="1" panose="020B0802020202090204"/>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6.png" Type="http://schemas.openxmlformats.org/officeDocument/2006/relationships/image"/><Relationship Id="rId7" Target="../media/image37.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12" Target="../media/image14.png" Type="http://schemas.openxmlformats.org/officeDocument/2006/relationships/image"/><Relationship Id="rId13" Target="../media/image15.svg" Type="http://schemas.openxmlformats.org/officeDocument/2006/relationships/image"/><Relationship Id="rId14" Target="../media/image16.png" Type="http://schemas.openxmlformats.org/officeDocument/2006/relationships/image"/><Relationship Id="rId15" Target="../media/image17.svg" Type="http://schemas.openxmlformats.org/officeDocument/2006/relationships/image"/><Relationship Id="rId16" Target="../media/image18.png" Type="http://schemas.openxmlformats.org/officeDocument/2006/relationships/image"/><Relationship Id="rId17" Target="../media/image19.png" Type="http://schemas.openxmlformats.org/officeDocument/2006/relationships/image"/><Relationship Id="rId18" Target="../media/image20.svg" Type="http://schemas.openxmlformats.org/officeDocument/2006/relationships/image"/><Relationship Id="rId19" Target="../media/image21.png" Type="http://schemas.openxmlformats.org/officeDocument/2006/relationships/image"/><Relationship Id="rId2" Target="../media/image4.png" Type="http://schemas.openxmlformats.org/officeDocument/2006/relationships/image"/><Relationship Id="rId20" Target="../media/image22.svg" Type="http://schemas.openxmlformats.org/officeDocument/2006/relationships/image"/><Relationship Id="rId21" Target="../media/image23.png" Type="http://schemas.openxmlformats.org/officeDocument/2006/relationships/image"/><Relationship Id="rId22" Target="../media/image24.svg" Type="http://schemas.openxmlformats.org/officeDocument/2006/relationships/image"/><Relationship Id="rId23" Target="../media/image25.png" Type="http://schemas.openxmlformats.org/officeDocument/2006/relationships/image"/><Relationship Id="rId24" Target="../media/image26.svg" Type="http://schemas.openxmlformats.org/officeDocument/2006/relationships/image"/><Relationship Id="rId25" Target="../media/image27.png" Type="http://schemas.openxmlformats.org/officeDocument/2006/relationships/image"/><Relationship Id="rId26" Target="../media/image28.svg" Type="http://schemas.openxmlformats.org/officeDocument/2006/relationships/image"/><Relationship Id="rId27" Target="../media/image29.png" Type="http://schemas.openxmlformats.org/officeDocument/2006/relationships/image"/><Relationship Id="rId28" Target="../media/image30.svg" Type="http://schemas.openxmlformats.org/officeDocument/2006/relationships/image"/><Relationship Id="rId29" Target="../media/image31.png" Type="http://schemas.openxmlformats.org/officeDocument/2006/relationships/image"/><Relationship Id="rId3" Target="../media/image5.svg" Type="http://schemas.openxmlformats.org/officeDocument/2006/relationships/image"/><Relationship Id="rId30" Target="../media/image32.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png" Type="http://schemas.openxmlformats.org/officeDocument/2006/relationships/image"/><Relationship Id="rId12" Target="../media/image44.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11" Target="../media/image50.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1.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6.png" Type="http://schemas.openxmlformats.org/officeDocument/2006/relationships/image"/><Relationship Id="rId7" Target="../media/image57.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2.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5.png" Type="http://schemas.openxmlformats.org/officeDocument/2006/relationships/image"/><Relationship Id="rId7" Target="../media/image66.png" Type="http://schemas.openxmlformats.org/officeDocument/2006/relationships/image"/><Relationship Id="rId8" Target="../media/image67.png" Type="http://schemas.openxmlformats.org/officeDocument/2006/relationships/image"/><Relationship Id="rId9" Target="https://twitter.com/MsEJenkinson"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9" id="9"/>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004AAD"/>
                </a:solidFill>
                <a:latin typeface="Arial Bold"/>
              </a:rPr>
              <a:t>THE HOLOCAUST</a:t>
            </a:r>
          </a:p>
        </p:txBody>
      </p:sp>
      <p:sp>
        <p:nvSpPr>
          <p:cNvPr name="TextBox 10" id="10"/>
          <p:cNvSpPr txBox="true"/>
          <p:nvPr/>
        </p:nvSpPr>
        <p:spPr>
          <a:xfrm rot="0">
            <a:off x="258123"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the holocaust</a:t>
            </a:r>
          </a:p>
        </p:txBody>
      </p:sp>
      <p:sp>
        <p:nvSpPr>
          <p:cNvPr name="TextBox 11" id="11"/>
          <p:cNvSpPr txBox="true"/>
          <p:nvPr/>
        </p:nvSpPr>
        <p:spPr>
          <a:xfrm rot="0">
            <a:off x="15383928" y="-14772"/>
            <a:ext cx="245859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26</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3964518" y="0"/>
            <a:ext cx="10358965" cy="9725311"/>
          </a:xfrm>
          <a:custGeom>
            <a:avLst/>
            <a:gdLst/>
            <a:ahLst/>
            <a:cxnLst/>
            <a:rect r="r" b="b" t="t" l="l"/>
            <a:pathLst>
              <a:path h="9725311" w="10358965">
                <a:moveTo>
                  <a:pt x="0" y="0"/>
                </a:moveTo>
                <a:lnTo>
                  <a:pt x="10358964" y="0"/>
                </a:lnTo>
                <a:lnTo>
                  <a:pt x="10358964" y="9725311"/>
                </a:lnTo>
                <a:lnTo>
                  <a:pt x="0" y="9725311"/>
                </a:lnTo>
                <a:lnTo>
                  <a:pt x="0" y="0"/>
                </a:lnTo>
                <a:close/>
              </a:path>
            </a:pathLst>
          </a:custGeom>
          <a:blipFill>
            <a:blip r:embed="rId6"/>
            <a:stretch>
              <a:fillRect l="-1494" t="-2547" r="-2092" b="-191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Armenian Genocide</a:t>
            </a:r>
          </a:p>
        </p:txBody>
      </p:sp>
      <p:sp>
        <p:nvSpPr>
          <p:cNvPr name="TextBox 7" id="7"/>
          <p:cNvSpPr txBox="true"/>
          <p:nvPr/>
        </p:nvSpPr>
        <p:spPr>
          <a:xfrm rot="0">
            <a:off x="1028700" y="2139949"/>
            <a:ext cx="12747994"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a:t>
            </a:r>
            <a:r>
              <a:rPr lang="en-US" sz="2500">
                <a:solidFill>
                  <a:srgbClr val="000000"/>
                </a:solidFill>
                <a:latin typeface="Arial Bold"/>
              </a:rPr>
              <a:t>1915</a:t>
            </a:r>
            <a:r>
              <a:rPr lang="en-US" sz="2500">
                <a:solidFill>
                  <a:srgbClr val="000000"/>
                </a:solidFill>
                <a:latin typeface="Arial"/>
              </a:rPr>
              <a:t>, there were </a:t>
            </a:r>
            <a:r>
              <a:rPr lang="en-US" sz="2500">
                <a:solidFill>
                  <a:srgbClr val="000000"/>
                </a:solidFill>
                <a:latin typeface="Arial Bold"/>
              </a:rPr>
              <a:t>two million Armenians </a:t>
            </a:r>
            <a:r>
              <a:rPr lang="en-US" sz="2500">
                <a:solidFill>
                  <a:srgbClr val="000000"/>
                </a:solidFill>
                <a:latin typeface="Arial"/>
              </a:rPr>
              <a:t>living within the multicultural but declining </a:t>
            </a:r>
            <a:r>
              <a:rPr lang="en-US" sz="2500">
                <a:solidFill>
                  <a:srgbClr val="000000"/>
                </a:solidFill>
                <a:latin typeface="Arial Bold"/>
              </a:rPr>
              <a:t>Ottoman Empire</a:t>
            </a:r>
            <a:r>
              <a:rPr lang="en-US" sz="2500">
                <a:solidFill>
                  <a:srgbClr val="000000"/>
                </a:solidFill>
                <a:latin typeface="Arial"/>
              </a:rPr>
              <a:t>. These Armenians were mostly </a:t>
            </a:r>
            <a:r>
              <a:rPr lang="en-US" sz="2500">
                <a:solidFill>
                  <a:srgbClr val="000000"/>
                </a:solidFill>
                <a:latin typeface="Arial Bold"/>
              </a:rPr>
              <a:t>Christian</a:t>
            </a:r>
            <a:r>
              <a:rPr lang="en-US" sz="2500">
                <a:solidFill>
                  <a:srgbClr val="000000"/>
                </a:solidFill>
                <a:latin typeface="Arial"/>
              </a:rPr>
              <a:t>. The Ottoman Empire lost all of its European territory in the </a:t>
            </a:r>
            <a:r>
              <a:rPr lang="en-US" sz="2500">
                <a:solidFill>
                  <a:srgbClr val="000000"/>
                </a:solidFill>
                <a:latin typeface="Arial Bold"/>
              </a:rPr>
              <a:t>Balkan Wars</a:t>
            </a:r>
            <a:r>
              <a:rPr lang="en-US" sz="2500">
                <a:solidFill>
                  <a:srgbClr val="000000"/>
                </a:solidFill>
                <a:latin typeface="Arial"/>
              </a:rPr>
              <a:t> of </a:t>
            </a:r>
            <a:r>
              <a:rPr lang="en-US" sz="2500">
                <a:solidFill>
                  <a:srgbClr val="000000"/>
                </a:solidFill>
                <a:latin typeface="Arial Bold"/>
              </a:rPr>
              <a:t>1912-1913</a:t>
            </a:r>
            <a:r>
              <a:rPr lang="en-US" sz="2500">
                <a:solidFill>
                  <a:srgbClr val="000000"/>
                </a:solidFill>
                <a:latin typeface="Arial"/>
              </a:rPr>
              <a:t>, creating instability amongst nationalist groups.</a:t>
            </a:r>
          </a:p>
          <a:p>
            <a:pPr algn="l">
              <a:lnSpc>
                <a:spcPts val="3500"/>
              </a:lnSpc>
            </a:pPr>
            <a:r>
              <a:rPr lang="en-US" sz="2500">
                <a:solidFill>
                  <a:srgbClr val="000000"/>
                </a:solidFill>
                <a:latin typeface="Arial"/>
              </a:rPr>
              <a:t>During World War I, the </a:t>
            </a:r>
            <a:r>
              <a:rPr lang="en-US" sz="2500">
                <a:solidFill>
                  <a:srgbClr val="000000"/>
                </a:solidFill>
                <a:latin typeface="Arial Bold"/>
              </a:rPr>
              <a:t>Turkish government </a:t>
            </a:r>
            <a:r>
              <a:rPr lang="en-US" sz="2500">
                <a:solidFill>
                  <a:srgbClr val="000000"/>
                </a:solidFill>
                <a:latin typeface="Arial"/>
              </a:rPr>
              <a:t>attempted to unify all the Turkish people by creating a new empire with one language and one religion. The Armenian people did not belong to the idea of the Turkish Empire. </a:t>
            </a:r>
            <a:r>
              <a:rPr lang="en-US" sz="2500">
                <a:solidFill>
                  <a:srgbClr val="000000"/>
                </a:solidFill>
                <a:latin typeface="Arial"/>
              </a:rPr>
              <a:t>Turkish military leaders </a:t>
            </a:r>
            <a:r>
              <a:rPr lang="en-US" sz="2500">
                <a:solidFill>
                  <a:srgbClr val="000000"/>
                </a:solidFill>
                <a:latin typeface="Arial Bold"/>
              </a:rPr>
              <a:t>accused</a:t>
            </a:r>
            <a:r>
              <a:rPr lang="en-US" sz="2500">
                <a:solidFill>
                  <a:srgbClr val="000000"/>
                </a:solidFill>
                <a:latin typeface="Arial"/>
              </a:rPr>
              <a:t> the Armenians of being traitors, claiming they were siding with their fellow Christians: Russia, the enemy.</a:t>
            </a:r>
          </a:p>
          <a:p>
            <a:pPr algn="l">
              <a:lnSpc>
                <a:spcPts val="3500"/>
              </a:lnSpc>
            </a:pPr>
            <a:r>
              <a:rPr lang="en-US" sz="2500">
                <a:solidFill>
                  <a:srgbClr val="000000"/>
                </a:solidFill>
                <a:latin typeface="Arial"/>
              </a:rPr>
              <a:t>From 1915 to 1923, an </a:t>
            </a:r>
            <a:r>
              <a:rPr lang="en-US" sz="2500">
                <a:solidFill>
                  <a:srgbClr val="000000"/>
                </a:solidFill>
                <a:latin typeface="Arial Bold"/>
              </a:rPr>
              <a:t>estimated 1.5 million ethnic Armenians</a:t>
            </a:r>
            <a:r>
              <a:rPr lang="en-US" sz="2500">
                <a:solidFill>
                  <a:srgbClr val="000000"/>
                </a:solidFill>
                <a:latin typeface="Arial"/>
              </a:rPr>
              <a:t>, </a:t>
            </a:r>
            <a:r>
              <a:rPr lang="en-US" sz="2500">
                <a:solidFill>
                  <a:srgbClr val="000000"/>
                </a:solidFill>
                <a:latin typeface="Arial Bold"/>
              </a:rPr>
              <a:t>Assyrians</a:t>
            </a:r>
            <a:r>
              <a:rPr lang="en-US" sz="2500">
                <a:solidFill>
                  <a:srgbClr val="000000"/>
                </a:solidFill>
                <a:latin typeface="Arial"/>
              </a:rPr>
              <a:t> and </a:t>
            </a:r>
            <a:r>
              <a:rPr lang="en-US" sz="2500">
                <a:solidFill>
                  <a:srgbClr val="000000"/>
                </a:solidFill>
                <a:latin typeface="Arial Bold"/>
              </a:rPr>
              <a:t>Greeks</a:t>
            </a:r>
            <a:r>
              <a:rPr lang="en-US" sz="2500">
                <a:solidFill>
                  <a:srgbClr val="000000"/>
                </a:solidFill>
                <a:latin typeface="Arial"/>
              </a:rPr>
              <a:t> were murdered. The Turks used a combination of </a:t>
            </a:r>
            <a:r>
              <a:rPr lang="en-US" sz="2500">
                <a:solidFill>
                  <a:srgbClr val="000000"/>
                </a:solidFill>
                <a:latin typeface="Arial Bold"/>
              </a:rPr>
              <a:t>massacres</a:t>
            </a:r>
            <a:r>
              <a:rPr lang="en-US" sz="2500">
                <a:solidFill>
                  <a:srgbClr val="000000"/>
                </a:solidFill>
                <a:latin typeface="Arial"/>
              </a:rPr>
              <a:t>, </a:t>
            </a:r>
            <a:r>
              <a:rPr lang="en-US" sz="2500">
                <a:solidFill>
                  <a:srgbClr val="000000"/>
                </a:solidFill>
                <a:latin typeface="Arial Bold"/>
              </a:rPr>
              <a:t>forced</a:t>
            </a:r>
            <a:r>
              <a:rPr lang="en-US" sz="2500">
                <a:solidFill>
                  <a:srgbClr val="000000"/>
                </a:solidFill>
                <a:latin typeface="Arial"/>
              </a:rPr>
              <a:t> </a:t>
            </a:r>
            <a:r>
              <a:rPr lang="en-US" sz="2500">
                <a:solidFill>
                  <a:srgbClr val="000000"/>
                </a:solidFill>
                <a:latin typeface="Arial Bold"/>
              </a:rPr>
              <a:t>deportation</a:t>
            </a:r>
            <a:r>
              <a:rPr lang="en-US" sz="2500">
                <a:solidFill>
                  <a:srgbClr val="000000"/>
                </a:solidFill>
                <a:latin typeface="Arial"/>
              </a:rPr>
              <a:t>, </a:t>
            </a:r>
            <a:r>
              <a:rPr lang="en-US" sz="2500">
                <a:solidFill>
                  <a:srgbClr val="000000"/>
                </a:solidFill>
                <a:latin typeface="Arial Bold"/>
              </a:rPr>
              <a:t>death marches</a:t>
            </a:r>
            <a:r>
              <a:rPr lang="en-US" sz="2500">
                <a:solidFill>
                  <a:srgbClr val="000000"/>
                </a:solidFill>
                <a:latin typeface="Arial"/>
              </a:rPr>
              <a:t> into the Syrian Desert, disease and brutality in the </a:t>
            </a:r>
            <a:r>
              <a:rPr lang="en-US" sz="2500">
                <a:solidFill>
                  <a:srgbClr val="000000"/>
                </a:solidFill>
                <a:latin typeface="Arial Bold"/>
              </a:rPr>
              <a:t>concentration</a:t>
            </a:r>
            <a:r>
              <a:rPr lang="en-US" sz="2500">
                <a:solidFill>
                  <a:srgbClr val="000000"/>
                </a:solidFill>
                <a:latin typeface="Arial"/>
              </a:rPr>
              <a:t> </a:t>
            </a:r>
            <a:r>
              <a:rPr lang="en-US" sz="2500">
                <a:solidFill>
                  <a:srgbClr val="000000"/>
                </a:solidFill>
                <a:latin typeface="Arial Bold"/>
              </a:rPr>
              <a:t>camps</a:t>
            </a:r>
            <a:r>
              <a:rPr lang="en-US" sz="2500">
                <a:solidFill>
                  <a:srgbClr val="000000"/>
                </a:solidFill>
                <a:latin typeface="Arial"/>
              </a:rPr>
              <a:t>. The Turks </a:t>
            </a:r>
            <a:r>
              <a:rPr lang="en-US" sz="2500">
                <a:solidFill>
                  <a:srgbClr val="000000"/>
                </a:solidFill>
                <a:latin typeface="Arial Bold"/>
              </a:rPr>
              <a:t>also demolished all traces of Armenian cultural heritage</a:t>
            </a:r>
            <a:r>
              <a:rPr lang="en-US" sz="2500">
                <a:solidFill>
                  <a:srgbClr val="000000"/>
                </a:solidFill>
                <a:latin typeface="Arial"/>
              </a:rPr>
              <a:t>, including masterpieces of architecture and remarkable libraries/archives. </a:t>
            </a:r>
          </a:p>
          <a:p>
            <a:pPr algn="l">
              <a:lnSpc>
                <a:spcPts val="3500"/>
              </a:lnSpc>
            </a:pPr>
            <a:r>
              <a:rPr lang="en-US" sz="2500">
                <a:solidFill>
                  <a:srgbClr val="000000"/>
                </a:solidFill>
                <a:latin typeface="Arial"/>
              </a:rPr>
              <a:t>Today, numerous organisations and nations (including Ireland) recognise this event as the ‘</a:t>
            </a:r>
            <a:r>
              <a:rPr lang="en-US" sz="2500">
                <a:solidFill>
                  <a:srgbClr val="000000"/>
                </a:solidFill>
                <a:latin typeface="Arial Bold"/>
              </a:rPr>
              <a:t>Armenian Genocide</a:t>
            </a:r>
            <a:r>
              <a:rPr lang="en-US" sz="2500">
                <a:solidFill>
                  <a:srgbClr val="000000"/>
                </a:solidFill>
                <a:latin typeface="Arial"/>
              </a:rPr>
              <a:t>’. </a:t>
            </a:r>
            <a:r>
              <a:rPr lang="en-US" sz="2500">
                <a:solidFill>
                  <a:srgbClr val="000000"/>
                </a:solidFill>
                <a:latin typeface="Arial Bold"/>
              </a:rPr>
              <a:t>It is considered the first genocide of the twentieth century</a:t>
            </a:r>
            <a:r>
              <a:rPr lang="en-US" sz="2500">
                <a:solidFill>
                  <a:srgbClr val="000000"/>
                </a:solidFill>
                <a:latin typeface="Arial"/>
              </a:rPr>
              <a:t>. However, it has not yet been acknowledged as such by the Turkish government.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4" id="14"/>
          <p:cNvSpPr txBox="true"/>
          <p:nvPr/>
        </p:nvSpPr>
        <p:spPr>
          <a:xfrm rot="0">
            <a:off x="13956817" y="2139949"/>
            <a:ext cx="2681838"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Italics"/>
              </a:rPr>
              <a:t>When there are any form of genocide, ethnic cleansing or mass massacre we see a pattern that goes with it. </a:t>
            </a:r>
          </a:p>
          <a:p>
            <a:pPr algn="l">
              <a:lnSpc>
                <a:spcPts val="3500"/>
              </a:lnSpc>
            </a:pPr>
          </a:p>
          <a:p>
            <a:pPr algn="l">
              <a:lnSpc>
                <a:spcPts val="3500"/>
              </a:lnSpc>
            </a:pPr>
            <a:r>
              <a:rPr lang="en-US" sz="2500">
                <a:solidFill>
                  <a:srgbClr val="000000"/>
                </a:solidFill>
                <a:latin typeface="Arial Italics"/>
              </a:rPr>
              <a:t>Where else have you seen a pattern where a group of people have been blamed or outed as the root of the problems in a country or society?</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5246370" y="0"/>
            <a:ext cx="7795260" cy="9634691"/>
          </a:xfrm>
          <a:custGeom>
            <a:avLst/>
            <a:gdLst/>
            <a:ahLst/>
            <a:cxnLst/>
            <a:rect r="r" b="b" t="t" l="l"/>
            <a:pathLst>
              <a:path h="9634691" w="7795260">
                <a:moveTo>
                  <a:pt x="0" y="0"/>
                </a:moveTo>
                <a:lnTo>
                  <a:pt x="7795260" y="0"/>
                </a:lnTo>
                <a:lnTo>
                  <a:pt x="7795260" y="9634691"/>
                </a:lnTo>
                <a:lnTo>
                  <a:pt x="0" y="9634691"/>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5960465" cy="9725311"/>
          </a:xfrm>
          <a:custGeom>
            <a:avLst/>
            <a:gdLst/>
            <a:ahLst/>
            <a:cxnLst/>
            <a:rect r="r" b="b" t="t" l="l"/>
            <a:pathLst>
              <a:path h="9725311" w="5960465">
                <a:moveTo>
                  <a:pt x="0" y="0"/>
                </a:moveTo>
                <a:lnTo>
                  <a:pt x="5960465" y="0"/>
                </a:lnTo>
                <a:lnTo>
                  <a:pt x="5960465" y="9725311"/>
                </a:lnTo>
                <a:lnTo>
                  <a:pt x="0" y="9725311"/>
                </a:lnTo>
                <a:lnTo>
                  <a:pt x="0" y="0"/>
                </a:lnTo>
                <a:close/>
              </a:path>
            </a:pathLst>
          </a:custGeom>
          <a:blipFill>
            <a:blip r:embed="rId6"/>
            <a:stretch>
              <a:fillRect l="-6451" t="-1218" r="-4581" b="-1828"/>
            </a:stretch>
          </a:blipFill>
        </p:spPr>
      </p:sp>
      <p:sp>
        <p:nvSpPr>
          <p:cNvPr name="Freeform 11" id="11"/>
          <p:cNvSpPr/>
          <p:nvPr/>
        </p:nvSpPr>
        <p:spPr>
          <a:xfrm flipH="false" flipV="false" rot="0">
            <a:off x="6646265" y="1966207"/>
            <a:ext cx="10292995" cy="6354586"/>
          </a:xfrm>
          <a:custGeom>
            <a:avLst/>
            <a:gdLst/>
            <a:ahLst/>
            <a:cxnLst/>
            <a:rect r="r" b="b" t="t" l="l"/>
            <a:pathLst>
              <a:path h="6354586" w="10292995">
                <a:moveTo>
                  <a:pt x="0" y="0"/>
                </a:moveTo>
                <a:lnTo>
                  <a:pt x="10292995" y="0"/>
                </a:lnTo>
                <a:lnTo>
                  <a:pt x="10292995" y="6354586"/>
                </a:lnTo>
                <a:lnTo>
                  <a:pt x="0" y="6354586"/>
                </a:lnTo>
                <a:lnTo>
                  <a:pt x="0" y="0"/>
                </a:lnTo>
                <a:close/>
              </a:path>
            </a:pathLst>
          </a:custGeom>
          <a:blipFill>
            <a:blip r:embed="rId7"/>
            <a:stretch>
              <a:fillRect l="-1555" t="-3969" r="-1633" b="-1984"/>
            </a:stretch>
          </a:blipFill>
        </p:spPr>
      </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346 (Artefact, 2nd Edition)</a:t>
            </a:r>
          </a:p>
        </p:txBody>
      </p:sp>
      <p:sp>
        <p:nvSpPr>
          <p:cNvPr name="TextBox 7" id="7"/>
          <p:cNvSpPr txBox="true"/>
          <p:nvPr/>
        </p:nvSpPr>
        <p:spPr>
          <a:xfrm rot="0">
            <a:off x="1028700" y="1819275"/>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BF63"/>
                </a:solidFill>
                <a:latin typeface="Arial"/>
              </a:rPr>
              <a:t>Explain the terms genocide and dehumanisation.</a:t>
            </a:r>
          </a:p>
          <a:p>
            <a:pPr algn="l" marL="647702" indent="-323851" lvl="1">
              <a:lnSpc>
                <a:spcPts val="4200"/>
              </a:lnSpc>
              <a:buAutoNum type="arabicPeriod" startAt="1"/>
            </a:pPr>
            <a:r>
              <a:rPr lang="en-US" sz="3000">
                <a:solidFill>
                  <a:srgbClr val="00BF63"/>
                </a:solidFill>
                <a:latin typeface="Arial"/>
              </a:rPr>
              <a:t>How were so many Native Americans killed in the nineteenth century?</a:t>
            </a:r>
          </a:p>
          <a:p>
            <a:pPr algn="l" marL="647702" indent="-323851" lvl="1">
              <a:lnSpc>
                <a:spcPts val="4200"/>
              </a:lnSpc>
              <a:buAutoNum type="arabicPeriod" startAt="1"/>
            </a:pPr>
            <a:r>
              <a:rPr lang="en-US" sz="3000">
                <a:solidFill>
                  <a:srgbClr val="00BF63"/>
                </a:solidFill>
                <a:latin typeface="Arial"/>
              </a:rPr>
              <a:t>Why were the Armenians targeted by the Turkish state?</a:t>
            </a:r>
          </a:p>
          <a:p>
            <a:pPr algn="l" marL="647702" indent="-323851" lvl="1">
              <a:lnSpc>
                <a:spcPts val="4200"/>
              </a:lnSpc>
              <a:buAutoNum type="arabicPeriod" startAt="1"/>
            </a:pPr>
            <a:r>
              <a:rPr lang="en-US" sz="3000">
                <a:solidFill>
                  <a:srgbClr val="00BF63"/>
                </a:solidFill>
                <a:latin typeface="Arial"/>
              </a:rPr>
              <a:t>How were they slaughtered?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346 (Artefact, 2nd Edition)</a:t>
            </a:r>
          </a:p>
        </p:txBody>
      </p:sp>
      <p:sp>
        <p:nvSpPr>
          <p:cNvPr name="TextBox 7" id="7"/>
          <p:cNvSpPr txBox="true"/>
          <p:nvPr/>
        </p:nvSpPr>
        <p:spPr>
          <a:xfrm rot="0">
            <a:off x="1028700" y="1819275"/>
            <a:ext cx="15609955" cy="6981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BF63"/>
                </a:solidFill>
                <a:latin typeface="Arial"/>
              </a:rPr>
              <a:t>Genocide: the attempt to eliminate entire peoples or religious or ethnic groups; Dehumanisation: treating people as though they were somehow less than human. </a:t>
            </a:r>
          </a:p>
          <a:p>
            <a:pPr algn="l" marL="647702" indent="-323851" lvl="1">
              <a:lnSpc>
                <a:spcPts val="4200"/>
              </a:lnSpc>
              <a:buAutoNum type="arabicPeriod" startAt="1"/>
            </a:pPr>
            <a:r>
              <a:rPr lang="en-US" sz="3000">
                <a:solidFill>
                  <a:srgbClr val="002448"/>
                </a:solidFill>
                <a:latin typeface="Arial"/>
              </a:rPr>
              <a:t>Unfamiliar European diseases such as measles, whooping cough and influenza; malnutrition resulting from tribes being driven from their land and traditional food sources; during the Gold Rush villages were ambushed and their people slaughtered; several wars broke out between tribes and settlers. </a:t>
            </a:r>
          </a:p>
          <a:p>
            <a:pPr algn="l" marL="647702" indent="-323851" lvl="1">
              <a:lnSpc>
                <a:spcPts val="4200"/>
              </a:lnSpc>
              <a:buAutoNum type="arabicPeriod" startAt="1"/>
            </a:pPr>
            <a:r>
              <a:rPr lang="en-US" sz="3000">
                <a:solidFill>
                  <a:srgbClr val="C00000"/>
                </a:solidFill>
                <a:latin typeface="Arial"/>
              </a:rPr>
              <a:t>The Armenians were targeted by the Turks because the government was trying to unify all the Turkish people in a new state with one religion and one language. Armenians were Christian and didn’t belong within the new concept of a Turkish state. They were accused of siding with Turkey’s enemy, fellow Christian state Russia, and called traitors. </a:t>
            </a:r>
          </a:p>
          <a:p>
            <a:pPr algn="l" marL="647702" indent="-323851" lvl="1">
              <a:lnSpc>
                <a:spcPts val="4200"/>
              </a:lnSpc>
              <a:buAutoNum type="arabicPeriod" startAt="1"/>
            </a:pPr>
            <a:r>
              <a:rPr lang="en-US" sz="3000">
                <a:solidFill>
                  <a:srgbClr val="CB6CE6"/>
                </a:solidFill>
                <a:latin typeface="Arial"/>
              </a:rPr>
              <a:t>The Armenians were slaughtered in a combination of massacres, forced deportations, death marches into the Syrian desert and also by disease or brutality in concentration camps.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004AAD"/>
                </a:solidFill>
                <a:latin typeface="Arial Bold"/>
              </a:rPr>
              <a:t>26.2: THE HOLOCAUST</a:t>
            </a:r>
          </a:p>
        </p:txBody>
      </p:sp>
      <p:sp>
        <p:nvSpPr>
          <p:cNvPr name="TextBox 9" id="9"/>
          <p:cNvSpPr txBox="true"/>
          <p:nvPr/>
        </p:nvSpPr>
        <p:spPr>
          <a:xfrm rot="0">
            <a:off x="258123"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26.2: the holocaust</a:t>
            </a:r>
          </a:p>
        </p:txBody>
      </p:sp>
      <p:sp>
        <p:nvSpPr>
          <p:cNvPr name="TextBox 10" id="10"/>
          <p:cNvSpPr txBox="true"/>
          <p:nvPr/>
        </p:nvSpPr>
        <p:spPr>
          <a:xfrm rot="0">
            <a:off x="15383928" y="-14772"/>
            <a:ext cx="245859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749347" y="0"/>
            <a:ext cx="14789306" cy="9725311"/>
          </a:xfrm>
          <a:custGeom>
            <a:avLst/>
            <a:gdLst/>
            <a:ahLst/>
            <a:cxnLst/>
            <a:rect r="r" b="b" t="t" l="l"/>
            <a:pathLst>
              <a:path h="9725311" w="14789306">
                <a:moveTo>
                  <a:pt x="0" y="0"/>
                </a:moveTo>
                <a:lnTo>
                  <a:pt x="14789306" y="0"/>
                </a:lnTo>
                <a:lnTo>
                  <a:pt x="1478930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Anti-Semitism</a:t>
            </a:r>
          </a:p>
        </p:txBody>
      </p:sp>
      <p:sp>
        <p:nvSpPr>
          <p:cNvPr name="TextBox 7" id="7"/>
          <p:cNvSpPr txBox="true"/>
          <p:nvPr/>
        </p:nvSpPr>
        <p:spPr>
          <a:xfrm rot="0">
            <a:off x="1028700" y="2149474"/>
            <a:ext cx="15609955" cy="61658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The </a:t>
            </a:r>
            <a:r>
              <a:rPr lang="en-US" sz="2499">
                <a:solidFill>
                  <a:srgbClr val="000000"/>
                </a:solidFill>
                <a:latin typeface="Arial Bold"/>
              </a:rPr>
              <a:t>Holocaust</a:t>
            </a:r>
            <a:r>
              <a:rPr lang="en-US" sz="2499">
                <a:solidFill>
                  <a:srgbClr val="000000"/>
                </a:solidFill>
                <a:latin typeface="Arial"/>
              </a:rPr>
              <a:t> (</a:t>
            </a:r>
            <a:r>
              <a:rPr lang="en-US" sz="2499">
                <a:solidFill>
                  <a:srgbClr val="000000"/>
                </a:solidFill>
                <a:latin typeface="Arial Bold"/>
              </a:rPr>
              <a:t>Shoah</a:t>
            </a:r>
            <a:r>
              <a:rPr lang="en-US" sz="2499">
                <a:solidFill>
                  <a:srgbClr val="000000"/>
                </a:solidFill>
                <a:latin typeface="Arial"/>
              </a:rPr>
              <a:t> in Hebrew, meaning “catastrophe”) is one of the most significant atrocities in history. The first clear examples of anti-Jewish sentiment can be traced to the</a:t>
            </a:r>
            <a:r>
              <a:rPr lang="en-US" sz="2499">
                <a:solidFill>
                  <a:srgbClr val="000000"/>
                </a:solidFill>
                <a:latin typeface="Arial Bold"/>
              </a:rPr>
              <a:t> </a:t>
            </a:r>
            <a:r>
              <a:rPr lang="en-US" sz="2499">
                <a:solidFill>
                  <a:srgbClr val="000000"/>
                </a:solidFill>
                <a:latin typeface="Arial Bold Italics"/>
              </a:rPr>
              <a:t>3rd century BCE</a:t>
            </a:r>
            <a:r>
              <a:rPr lang="en-US" sz="2499">
                <a:solidFill>
                  <a:srgbClr val="000000"/>
                </a:solidFill>
                <a:latin typeface="Arial Bold"/>
              </a:rPr>
              <a:t> </a:t>
            </a:r>
            <a:r>
              <a:rPr lang="en-US" sz="2499">
                <a:solidFill>
                  <a:srgbClr val="000000"/>
                </a:solidFill>
                <a:latin typeface="Arial"/>
              </a:rPr>
              <a:t>to Alexandria, Egypt and Ancient Greece. This became the norm throughout Europe during </a:t>
            </a:r>
            <a:r>
              <a:rPr lang="en-US" sz="2499">
                <a:solidFill>
                  <a:srgbClr val="000000"/>
                </a:solidFill>
                <a:latin typeface="Arial Bold Italics"/>
              </a:rPr>
              <a:t>First Crusades </a:t>
            </a:r>
            <a:r>
              <a:rPr lang="en-US" sz="2499">
                <a:solidFill>
                  <a:srgbClr val="000000"/>
                </a:solidFill>
                <a:latin typeface="Arial"/>
              </a:rPr>
              <a:t>(</a:t>
            </a:r>
            <a:r>
              <a:rPr lang="en-US" sz="2499">
                <a:solidFill>
                  <a:srgbClr val="000000"/>
                </a:solidFill>
                <a:latin typeface="Arial Bold"/>
              </a:rPr>
              <a:t>1096–1099</a:t>
            </a:r>
            <a:r>
              <a:rPr lang="en-US" sz="2499">
                <a:solidFill>
                  <a:srgbClr val="000000"/>
                </a:solidFill>
                <a:latin typeface="Arial"/>
              </a:rPr>
              <a:t>). Centuries of anti-Semitism were heightened by Nazi beliefs about their own racial purity and the supposed inferiority of the Jewish people. As we covered in Life In Fascist Germany, Hitler publicly declared the Jews a threat to Germany in </a:t>
            </a:r>
            <a:r>
              <a:rPr lang="en-US" sz="2499">
                <a:solidFill>
                  <a:srgbClr val="000000"/>
                </a:solidFill>
                <a:latin typeface="Arial Bold Italics"/>
              </a:rPr>
              <a:t>Mein Kampf</a:t>
            </a:r>
            <a:r>
              <a:rPr lang="en-US" sz="2499">
                <a:solidFill>
                  <a:srgbClr val="000000"/>
                </a:solidFill>
                <a:latin typeface="Arial Italics"/>
              </a:rPr>
              <a:t>.</a:t>
            </a:r>
          </a:p>
          <a:p>
            <a:pPr algn="l">
              <a:lnSpc>
                <a:spcPts val="3499"/>
              </a:lnSpc>
            </a:pPr>
            <a:r>
              <a:rPr lang="en-US" sz="2499">
                <a:solidFill>
                  <a:srgbClr val="000000"/>
                </a:solidFill>
                <a:latin typeface="Arial"/>
              </a:rPr>
              <a:t>As Hitler and the Nazi Party rose to power, Jews came under increasing threat. The </a:t>
            </a:r>
            <a:r>
              <a:rPr lang="en-US" sz="2499">
                <a:solidFill>
                  <a:srgbClr val="000000"/>
                </a:solidFill>
                <a:latin typeface="Arial Bold"/>
              </a:rPr>
              <a:t>Nuremberg Laws</a:t>
            </a:r>
            <a:r>
              <a:rPr lang="en-US" sz="2499">
                <a:solidFill>
                  <a:srgbClr val="000000"/>
                </a:solidFill>
                <a:latin typeface="Arial"/>
              </a:rPr>
              <a:t> (</a:t>
            </a:r>
            <a:r>
              <a:rPr lang="en-US" sz="2499">
                <a:solidFill>
                  <a:srgbClr val="000000"/>
                </a:solidFill>
                <a:latin typeface="Arial Bold"/>
              </a:rPr>
              <a:t>1935</a:t>
            </a:r>
            <a:r>
              <a:rPr lang="en-US" sz="2499">
                <a:solidFill>
                  <a:srgbClr val="000000"/>
                </a:solidFill>
                <a:latin typeface="Arial"/>
              </a:rPr>
              <a:t>) removed the rights from Jews, including their right to vote, own property, hold certain jobs, and to marry non-Jewish citizens. Nazis believed that Germans and other Nordic people were the master race (</a:t>
            </a:r>
            <a:r>
              <a:rPr lang="en-US" sz="2499">
                <a:solidFill>
                  <a:srgbClr val="000000"/>
                </a:solidFill>
                <a:latin typeface="Arial Bold"/>
              </a:rPr>
              <a:t>Aryans</a:t>
            </a:r>
            <a:r>
              <a:rPr lang="en-US" sz="2499">
                <a:solidFill>
                  <a:srgbClr val="000000"/>
                </a:solidFill>
                <a:latin typeface="Arial"/>
              </a:rPr>
              <a:t>). Jews were made to wear the </a:t>
            </a:r>
            <a:r>
              <a:rPr lang="en-US" sz="2499">
                <a:solidFill>
                  <a:srgbClr val="000000"/>
                </a:solidFill>
                <a:latin typeface="Arial Bold"/>
              </a:rPr>
              <a:t>Star of David </a:t>
            </a:r>
            <a:r>
              <a:rPr lang="en-US" sz="2499">
                <a:solidFill>
                  <a:srgbClr val="000000"/>
                </a:solidFill>
                <a:latin typeface="Arial"/>
              </a:rPr>
              <a:t>to mark them out as Jews.</a:t>
            </a:r>
          </a:p>
          <a:p>
            <a:pPr algn="l">
              <a:lnSpc>
                <a:spcPts val="3499"/>
              </a:lnSpc>
            </a:pPr>
            <a:r>
              <a:rPr lang="en-US" sz="2499">
                <a:solidFill>
                  <a:srgbClr val="000000"/>
                </a:solidFill>
                <a:latin typeface="Arial"/>
              </a:rPr>
              <a:t>The </a:t>
            </a:r>
            <a:r>
              <a:rPr lang="en-US" sz="2499">
                <a:solidFill>
                  <a:srgbClr val="000000"/>
                </a:solidFill>
                <a:latin typeface="Arial Bold"/>
              </a:rPr>
              <a:t>Night of the Broken Glass </a:t>
            </a:r>
            <a:r>
              <a:rPr lang="en-US" sz="2499">
                <a:solidFill>
                  <a:srgbClr val="000000"/>
                </a:solidFill>
                <a:latin typeface="Arial"/>
              </a:rPr>
              <a:t>(</a:t>
            </a:r>
            <a:r>
              <a:rPr lang="en-US" sz="2499">
                <a:solidFill>
                  <a:srgbClr val="000000"/>
                </a:solidFill>
                <a:latin typeface="Arial Bold"/>
              </a:rPr>
              <a:t>Kristallnacht</a:t>
            </a:r>
            <a:r>
              <a:rPr lang="en-US" sz="2499">
                <a:solidFill>
                  <a:srgbClr val="000000"/>
                </a:solidFill>
                <a:latin typeface="Arial"/>
              </a:rPr>
              <a:t>) resulted in the destruction of Jewish property and 100 Jews were killed. Others were sent to </a:t>
            </a:r>
            <a:r>
              <a:rPr lang="en-US" sz="2499">
                <a:solidFill>
                  <a:srgbClr val="000000"/>
                </a:solidFill>
                <a:latin typeface="Arial Bold"/>
              </a:rPr>
              <a:t>concentration camps </a:t>
            </a:r>
            <a:r>
              <a:rPr lang="en-US" sz="2499">
                <a:solidFill>
                  <a:srgbClr val="000000"/>
                </a:solidFill>
                <a:latin typeface="Arial"/>
              </a:rPr>
              <a:t>or fled the country (</a:t>
            </a:r>
            <a:r>
              <a:rPr lang="en-US" sz="2499">
                <a:solidFill>
                  <a:srgbClr val="000000"/>
                </a:solidFill>
                <a:latin typeface="Arial Bold"/>
              </a:rPr>
              <a:t>Albert Einstein</a:t>
            </a:r>
            <a:r>
              <a:rPr lang="en-US" sz="2499">
                <a:solidFill>
                  <a:srgbClr val="000000"/>
                </a:solidFill>
                <a:latin typeface="Arial"/>
              </a:rPr>
              <a:t>). Following Kristallnacht in 1938, Jews were </a:t>
            </a:r>
            <a:r>
              <a:rPr lang="en-US" sz="2499">
                <a:solidFill>
                  <a:srgbClr val="000000"/>
                </a:solidFill>
                <a:latin typeface="Arial Bold"/>
              </a:rPr>
              <a:t>segregated</a:t>
            </a:r>
            <a:r>
              <a:rPr lang="en-US" sz="2499">
                <a:solidFill>
                  <a:srgbClr val="000000"/>
                </a:solidFill>
                <a:latin typeface="Arial"/>
              </a:rPr>
              <a:t> from the general community and </a:t>
            </a:r>
            <a:r>
              <a:rPr lang="en-US" sz="2499">
                <a:solidFill>
                  <a:srgbClr val="000000"/>
                </a:solidFill>
                <a:latin typeface="Arial Bold"/>
              </a:rPr>
              <a:t>persecuted</a:t>
            </a:r>
            <a:r>
              <a:rPr lang="en-US" sz="2499">
                <a:solidFill>
                  <a:srgbClr val="000000"/>
                </a:solidFill>
                <a:latin typeface="Arial"/>
              </a:rPr>
              <a:t>. Ultimately, the Nazis aimed to exterminated over </a:t>
            </a:r>
            <a:r>
              <a:rPr lang="en-US" sz="2499">
                <a:solidFill>
                  <a:srgbClr val="000000"/>
                </a:solidFill>
                <a:latin typeface="Arial Bold"/>
              </a:rPr>
              <a:t>eight million Jews</a:t>
            </a:r>
            <a:r>
              <a:rPr lang="en-US" sz="2499">
                <a:solidFill>
                  <a:srgbClr val="000000"/>
                </a:solidFill>
                <a:latin typeface="Arial"/>
              </a:rPr>
              <a:t> living in Nazi-occupied Europe.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6828509" cy="9772650"/>
          </a:xfrm>
          <a:custGeom>
            <a:avLst/>
            <a:gdLst/>
            <a:ahLst/>
            <a:cxnLst/>
            <a:rect r="r" b="b" t="t" l="l"/>
            <a:pathLst>
              <a:path h="9772650" w="6828509">
                <a:moveTo>
                  <a:pt x="0" y="0"/>
                </a:moveTo>
                <a:lnTo>
                  <a:pt x="6828509" y="0"/>
                </a:lnTo>
                <a:lnTo>
                  <a:pt x="6828509" y="9772650"/>
                </a:lnTo>
                <a:lnTo>
                  <a:pt x="0" y="9772650"/>
                </a:lnTo>
                <a:lnTo>
                  <a:pt x="0" y="0"/>
                </a:lnTo>
                <a:close/>
              </a:path>
            </a:pathLst>
          </a:custGeom>
          <a:blipFill>
            <a:blip r:embed="rId6"/>
            <a:stretch>
              <a:fillRect l="0" t="0" r="0" b="0"/>
            </a:stretch>
          </a:blipFill>
        </p:spPr>
      </p:sp>
      <p:sp>
        <p:nvSpPr>
          <p:cNvPr name="Freeform 11" id="11"/>
          <p:cNvSpPr/>
          <p:nvPr/>
        </p:nvSpPr>
        <p:spPr>
          <a:xfrm flipH="false" flipV="false" rot="0">
            <a:off x="7514309" y="124130"/>
            <a:ext cx="9424951" cy="9524391"/>
          </a:xfrm>
          <a:custGeom>
            <a:avLst/>
            <a:gdLst/>
            <a:ahLst/>
            <a:cxnLst/>
            <a:rect r="r" b="b" t="t" l="l"/>
            <a:pathLst>
              <a:path h="9524391" w="9424951">
                <a:moveTo>
                  <a:pt x="0" y="0"/>
                </a:moveTo>
                <a:lnTo>
                  <a:pt x="9424951" y="0"/>
                </a:lnTo>
                <a:lnTo>
                  <a:pt x="9424951" y="9524390"/>
                </a:lnTo>
                <a:lnTo>
                  <a:pt x="0" y="9524390"/>
                </a:lnTo>
                <a:lnTo>
                  <a:pt x="0" y="0"/>
                </a:lnTo>
                <a:close/>
              </a:path>
            </a:pathLst>
          </a:custGeom>
          <a:blipFill>
            <a:blip r:embed="rId7"/>
            <a:stretch>
              <a:fillRect l="-4515" t="-3351" r="-1806" b="-4531"/>
            </a:stretch>
          </a:blipFill>
        </p:spPr>
      </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grpSp>
        <p:nvGrpSpPr>
          <p:cNvPr name="Group 12" id="12"/>
          <p:cNvGrpSpPr/>
          <p:nvPr/>
        </p:nvGrpSpPr>
        <p:grpSpPr>
          <a:xfrm rot="0">
            <a:off x="1595968" y="5676527"/>
            <a:ext cx="2331218" cy="1041442"/>
            <a:chOff x="0" y="0"/>
            <a:chExt cx="909707" cy="406400"/>
          </a:xfrm>
        </p:grpSpPr>
        <p:sp>
          <p:nvSpPr>
            <p:cNvPr name="Freeform 13" id="1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4" id="14"/>
            <p:cNvSpPr txBox="true"/>
            <p:nvPr/>
          </p:nvSpPr>
          <p:spPr>
            <a:xfrm>
              <a:off x="177800" y="-57150"/>
              <a:ext cx="655707" cy="463550"/>
            </a:xfrm>
            <a:prstGeom prst="rect">
              <a:avLst/>
            </a:prstGeom>
          </p:spPr>
          <p:txBody>
            <a:bodyPr anchor="ctr" rtlCol="false" tIns="17810" lIns="17810" bIns="17810" rIns="17810"/>
            <a:lstStyle/>
            <a:p>
              <a:pPr algn="ctr">
                <a:lnSpc>
                  <a:spcPts val="3533"/>
                </a:lnSpc>
                <a:spcBef>
                  <a:spcPct val="0"/>
                </a:spcBef>
              </a:pPr>
              <a:r>
                <a:rPr lang="en-US" sz="2524" spc="-78">
                  <a:solidFill>
                    <a:srgbClr val="FFFFFF"/>
                  </a:solidFill>
                  <a:latin typeface="Questrial"/>
                </a:rPr>
                <a:t>Jan 1933</a:t>
              </a:r>
            </a:p>
          </p:txBody>
        </p:sp>
      </p:grpSp>
      <p:grpSp>
        <p:nvGrpSpPr>
          <p:cNvPr name="Group 15" id="15"/>
          <p:cNvGrpSpPr/>
          <p:nvPr/>
        </p:nvGrpSpPr>
        <p:grpSpPr>
          <a:xfrm rot="0">
            <a:off x="3621178" y="5676527"/>
            <a:ext cx="2220798" cy="1041442"/>
            <a:chOff x="0" y="0"/>
            <a:chExt cx="866618" cy="406400"/>
          </a:xfrm>
        </p:grpSpPr>
        <p:sp>
          <p:nvSpPr>
            <p:cNvPr name="Freeform 16" id="1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7" id="17"/>
            <p:cNvSpPr txBox="true"/>
            <p:nvPr/>
          </p:nvSpPr>
          <p:spPr>
            <a:xfrm>
              <a:off x="177800" y="-57150"/>
              <a:ext cx="612618" cy="463550"/>
            </a:xfrm>
            <a:prstGeom prst="rect">
              <a:avLst/>
            </a:prstGeom>
          </p:spPr>
          <p:txBody>
            <a:bodyPr anchor="ctr" rtlCol="false" tIns="17810" lIns="17810" bIns="17810" rIns="17810"/>
            <a:lstStyle/>
            <a:p>
              <a:pPr algn="ctr">
                <a:lnSpc>
                  <a:spcPts val="3533"/>
                </a:lnSpc>
                <a:spcBef>
                  <a:spcPct val="0"/>
                </a:spcBef>
              </a:pPr>
              <a:r>
                <a:rPr lang="en-US" sz="2524" spc="-78">
                  <a:solidFill>
                    <a:srgbClr val="FFFFFF"/>
                  </a:solidFill>
                  <a:latin typeface="Questrial"/>
                </a:rPr>
                <a:t>Apr 1933</a:t>
              </a:r>
            </a:p>
          </p:txBody>
        </p:sp>
      </p:grpSp>
      <p:grpSp>
        <p:nvGrpSpPr>
          <p:cNvPr name="Group 18" id="18"/>
          <p:cNvGrpSpPr/>
          <p:nvPr/>
        </p:nvGrpSpPr>
        <p:grpSpPr>
          <a:xfrm rot="0">
            <a:off x="5577298" y="5676527"/>
            <a:ext cx="2303504" cy="1041442"/>
            <a:chOff x="0" y="0"/>
            <a:chExt cx="898892" cy="406400"/>
          </a:xfrm>
        </p:grpSpPr>
        <p:sp>
          <p:nvSpPr>
            <p:cNvPr name="Freeform 19" id="1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0" id="20"/>
            <p:cNvSpPr txBox="true"/>
            <p:nvPr/>
          </p:nvSpPr>
          <p:spPr>
            <a:xfrm>
              <a:off x="177800" y="-66675"/>
              <a:ext cx="644892" cy="473075"/>
            </a:xfrm>
            <a:prstGeom prst="rect">
              <a:avLst/>
            </a:prstGeom>
          </p:spPr>
          <p:txBody>
            <a:bodyPr anchor="ctr" rtlCol="false" tIns="17810" lIns="17810" bIns="17810" rIns="17810"/>
            <a:lstStyle/>
            <a:p>
              <a:pPr algn="ctr">
                <a:lnSpc>
                  <a:spcPts val="4319"/>
                </a:lnSpc>
                <a:spcBef>
                  <a:spcPct val="0"/>
                </a:spcBef>
              </a:pPr>
              <a:r>
                <a:rPr lang="en-US" sz="3085" spc="-95">
                  <a:solidFill>
                    <a:srgbClr val="FFFFFF"/>
                  </a:solidFill>
                  <a:latin typeface="Questrial"/>
                </a:rPr>
                <a:t>1935</a:t>
              </a:r>
            </a:p>
          </p:txBody>
        </p:sp>
      </p:grpSp>
      <p:sp>
        <p:nvSpPr>
          <p:cNvPr name="AutoShape 21" id="21"/>
          <p:cNvSpPr/>
          <p:nvPr/>
        </p:nvSpPr>
        <p:spPr>
          <a:xfrm flipV="true">
            <a:off x="2730976" y="6923504"/>
            <a:ext cx="0" cy="2447572"/>
          </a:xfrm>
          <a:prstGeom prst="line">
            <a:avLst/>
          </a:prstGeom>
          <a:ln cap="flat" w="9525">
            <a:solidFill>
              <a:srgbClr val="0F6FC6"/>
            </a:solidFill>
            <a:prstDash val="solid"/>
            <a:headEnd type="none" len="sm" w="sm"/>
            <a:tailEnd type="none" len="sm" w="sm"/>
          </a:ln>
        </p:spPr>
      </p:sp>
      <p:grpSp>
        <p:nvGrpSpPr>
          <p:cNvPr name="Group 22" id="22"/>
          <p:cNvGrpSpPr/>
          <p:nvPr/>
        </p:nvGrpSpPr>
        <p:grpSpPr>
          <a:xfrm rot="0">
            <a:off x="7567343" y="5676527"/>
            <a:ext cx="2331218" cy="1041442"/>
            <a:chOff x="0" y="0"/>
            <a:chExt cx="909707" cy="406400"/>
          </a:xfrm>
        </p:grpSpPr>
        <p:sp>
          <p:nvSpPr>
            <p:cNvPr name="Freeform 23" id="2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4" id="24"/>
            <p:cNvSpPr txBox="true"/>
            <p:nvPr/>
          </p:nvSpPr>
          <p:spPr>
            <a:xfrm>
              <a:off x="177800" y="-66675"/>
              <a:ext cx="655707" cy="473075"/>
            </a:xfrm>
            <a:prstGeom prst="rect">
              <a:avLst/>
            </a:prstGeom>
          </p:spPr>
          <p:txBody>
            <a:bodyPr anchor="ctr" rtlCol="false" tIns="17810" lIns="17810" bIns="17810" rIns="17810"/>
            <a:lstStyle/>
            <a:p>
              <a:pPr algn="ctr">
                <a:lnSpc>
                  <a:spcPts val="4319"/>
                </a:lnSpc>
                <a:spcBef>
                  <a:spcPct val="0"/>
                </a:spcBef>
              </a:pPr>
              <a:r>
                <a:rPr lang="en-US" sz="3085" spc="-95">
                  <a:solidFill>
                    <a:srgbClr val="FFFFFF"/>
                  </a:solidFill>
                  <a:latin typeface="Questrial"/>
                </a:rPr>
                <a:t>1938</a:t>
              </a:r>
            </a:p>
          </p:txBody>
        </p:sp>
      </p:grpSp>
      <p:grpSp>
        <p:nvGrpSpPr>
          <p:cNvPr name="Group 25" id="25"/>
          <p:cNvGrpSpPr/>
          <p:nvPr/>
        </p:nvGrpSpPr>
        <p:grpSpPr>
          <a:xfrm rot="0">
            <a:off x="9592553" y="5676527"/>
            <a:ext cx="2220798" cy="1041442"/>
            <a:chOff x="0" y="0"/>
            <a:chExt cx="866618" cy="406400"/>
          </a:xfrm>
        </p:grpSpPr>
        <p:sp>
          <p:nvSpPr>
            <p:cNvPr name="Freeform 26" id="2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7" id="27"/>
            <p:cNvSpPr txBox="true"/>
            <p:nvPr/>
          </p:nvSpPr>
          <p:spPr>
            <a:xfrm>
              <a:off x="177800" y="-66675"/>
              <a:ext cx="612618" cy="473075"/>
            </a:xfrm>
            <a:prstGeom prst="rect">
              <a:avLst/>
            </a:prstGeom>
          </p:spPr>
          <p:txBody>
            <a:bodyPr anchor="ctr" rtlCol="false" tIns="17810" lIns="17810" bIns="17810" rIns="17810"/>
            <a:lstStyle/>
            <a:p>
              <a:pPr algn="ctr">
                <a:lnSpc>
                  <a:spcPts val="4319"/>
                </a:lnSpc>
                <a:spcBef>
                  <a:spcPct val="0"/>
                </a:spcBef>
              </a:pPr>
              <a:r>
                <a:rPr lang="en-US" sz="3085" spc="-95">
                  <a:solidFill>
                    <a:srgbClr val="FFFFFF"/>
                  </a:solidFill>
                  <a:latin typeface="Questrial"/>
                </a:rPr>
                <a:t>1941</a:t>
              </a:r>
            </a:p>
          </p:txBody>
        </p:sp>
      </p:grpSp>
      <p:grpSp>
        <p:nvGrpSpPr>
          <p:cNvPr name="Group 28" id="28"/>
          <p:cNvGrpSpPr/>
          <p:nvPr/>
        </p:nvGrpSpPr>
        <p:grpSpPr>
          <a:xfrm rot="0">
            <a:off x="11548674" y="5676527"/>
            <a:ext cx="2303504" cy="1041442"/>
            <a:chOff x="0" y="0"/>
            <a:chExt cx="898892" cy="406400"/>
          </a:xfrm>
        </p:grpSpPr>
        <p:sp>
          <p:nvSpPr>
            <p:cNvPr name="Freeform 29" id="2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30" id="30"/>
            <p:cNvSpPr txBox="true"/>
            <p:nvPr/>
          </p:nvSpPr>
          <p:spPr>
            <a:xfrm>
              <a:off x="177800" y="-66675"/>
              <a:ext cx="644892" cy="473075"/>
            </a:xfrm>
            <a:prstGeom prst="rect">
              <a:avLst/>
            </a:prstGeom>
          </p:spPr>
          <p:txBody>
            <a:bodyPr anchor="ctr" rtlCol="false" tIns="17810" lIns="17810" bIns="17810" rIns="17810"/>
            <a:lstStyle/>
            <a:p>
              <a:pPr algn="ctr">
                <a:lnSpc>
                  <a:spcPts val="4319"/>
                </a:lnSpc>
                <a:spcBef>
                  <a:spcPct val="0"/>
                </a:spcBef>
              </a:pPr>
              <a:r>
                <a:rPr lang="en-US" sz="3085" spc="-95">
                  <a:solidFill>
                    <a:srgbClr val="FFFFFF"/>
                  </a:solidFill>
                  <a:latin typeface="Questrial"/>
                </a:rPr>
                <a:t>1942</a:t>
              </a:r>
            </a:p>
          </p:txBody>
        </p:sp>
      </p:grpSp>
      <p:grpSp>
        <p:nvGrpSpPr>
          <p:cNvPr name="Group 31" id="31"/>
          <p:cNvGrpSpPr/>
          <p:nvPr/>
        </p:nvGrpSpPr>
        <p:grpSpPr>
          <a:xfrm rot="0">
            <a:off x="13542299" y="5676527"/>
            <a:ext cx="2331218" cy="1041442"/>
            <a:chOff x="0" y="0"/>
            <a:chExt cx="909707" cy="406400"/>
          </a:xfrm>
        </p:grpSpPr>
        <p:sp>
          <p:nvSpPr>
            <p:cNvPr name="Freeform 32" id="3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33" id="33"/>
            <p:cNvSpPr txBox="true"/>
            <p:nvPr/>
          </p:nvSpPr>
          <p:spPr>
            <a:xfrm>
              <a:off x="177800" y="-66675"/>
              <a:ext cx="655707" cy="473075"/>
            </a:xfrm>
            <a:prstGeom prst="rect">
              <a:avLst/>
            </a:prstGeom>
          </p:spPr>
          <p:txBody>
            <a:bodyPr anchor="ctr" rtlCol="false" tIns="17810" lIns="17810" bIns="17810" rIns="17810"/>
            <a:lstStyle/>
            <a:p>
              <a:pPr algn="ctr">
                <a:lnSpc>
                  <a:spcPts val="4319"/>
                </a:lnSpc>
                <a:spcBef>
                  <a:spcPct val="0"/>
                </a:spcBef>
              </a:pPr>
              <a:r>
                <a:rPr lang="en-US" sz="3085" spc="-95">
                  <a:solidFill>
                    <a:srgbClr val="FFFFFF"/>
                  </a:solidFill>
                  <a:latin typeface="Questrial"/>
                </a:rPr>
                <a:t>1945</a:t>
              </a:r>
            </a:p>
          </p:txBody>
        </p:sp>
      </p:grpSp>
      <p:grpSp>
        <p:nvGrpSpPr>
          <p:cNvPr name="Group 34" id="34"/>
          <p:cNvGrpSpPr/>
          <p:nvPr/>
        </p:nvGrpSpPr>
        <p:grpSpPr>
          <a:xfrm rot="0">
            <a:off x="1267415" y="8280617"/>
            <a:ext cx="2988325" cy="1359254"/>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6" id="36"/>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37" id="37"/>
          <p:cNvSpPr/>
          <p:nvPr/>
        </p:nvSpPr>
        <p:spPr>
          <a:xfrm flipV="true">
            <a:off x="6572670" y="6923504"/>
            <a:ext cx="0" cy="2447572"/>
          </a:xfrm>
          <a:prstGeom prst="line">
            <a:avLst/>
          </a:prstGeom>
          <a:ln cap="flat" w="9525">
            <a:solidFill>
              <a:srgbClr val="0F6FC6"/>
            </a:solidFill>
            <a:prstDash val="solid"/>
            <a:headEnd type="none" len="sm" w="sm"/>
            <a:tailEnd type="none" len="sm" w="sm"/>
          </a:ln>
        </p:spPr>
      </p:sp>
      <p:grpSp>
        <p:nvGrpSpPr>
          <p:cNvPr name="Group 38" id="38"/>
          <p:cNvGrpSpPr/>
          <p:nvPr/>
        </p:nvGrpSpPr>
        <p:grpSpPr>
          <a:xfrm rot="0">
            <a:off x="5086158" y="8280617"/>
            <a:ext cx="2988325" cy="1359254"/>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0" id="40"/>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41" id="41"/>
          <p:cNvSpPr/>
          <p:nvPr/>
        </p:nvSpPr>
        <p:spPr>
          <a:xfrm flipV="true">
            <a:off x="10727562" y="6922434"/>
            <a:ext cx="0" cy="2447572"/>
          </a:xfrm>
          <a:prstGeom prst="line">
            <a:avLst/>
          </a:prstGeom>
          <a:ln cap="flat" w="9525">
            <a:solidFill>
              <a:srgbClr val="0F6FC6"/>
            </a:solidFill>
            <a:prstDash val="solid"/>
            <a:headEnd type="none" len="sm" w="sm"/>
            <a:tailEnd type="none" len="sm" w="sm"/>
          </a:ln>
        </p:spPr>
      </p:sp>
      <p:grpSp>
        <p:nvGrpSpPr>
          <p:cNvPr name="Group 42" id="42"/>
          <p:cNvGrpSpPr/>
          <p:nvPr/>
        </p:nvGrpSpPr>
        <p:grpSpPr>
          <a:xfrm rot="0">
            <a:off x="9282810" y="8279546"/>
            <a:ext cx="2988325" cy="1359254"/>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4" id="44"/>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45" id="45"/>
          <p:cNvSpPr/>
          <p:nvPr/>
        </p:nvSpPr>
        <p:spPr>
          <a:xfrm rot="-5400000">
            <a:off x="13115071" y="7606002"/>
            <a:ext cx="2110116" cy="0"/>
          </a:xfrm>
          <a:prstGeom prst="line">
            <a:avLst/>
          </a:prstGeom>
          <a:ln cap="flat" w="9525">
            <a:solidFill>
              <a:srgbClr val="0F6FC6"/>
            </a:solidFill>
            <a:prstDash val="solid"/>
            <a:headEnd type="none" len="sm" w="sm"/>
            <a:tailEnd type="none" len="sm" w="sm"/>
          </a:ln>
        </p:spPr>
      </p:sp>
      <p:grpSp>
        <p:nvGrpSpPr>
          <p:cNvPr name="Group 46" id="46"/>
          <p:cNvGrpSpPr/>
          <p:nvPr/>
        </p:nvGrpSpPr>
        <p:grpSpPr>
          <a:xfrm rot="0">
            <a:off x="13213746" y="8278475"/>
            <a:ext cx="2988325" cy="1359254"/>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8" id="48"/>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49" id="49"/>
          <p:cNvSpPr/>
          <p:nvPr/>
        </p:nvSpPr>
        <p:spPr>
          <a:xfrm flipV="true">
            <a:off x="4723926" y="3034144"/>
            <a:ext cx="0" cy="2447572"/>
          </a:xfrm>
          <a:prstGeom prst="line">
            <a:avLst/>
          </a:prstGeom>
          <a:ln cap="flat" w="9525">
            <a:solidFill>
              <a:srgbClr val="0F6FC6"/>
            </a:solidFill>
            <a:prstDash val="solid"/>
            <a:headEnd type="none" len="sm" w="sm"/>
            <a:tailEnd type="none" len="sm" w="sm"/>
          </a:ln>
        </p:spPr>
      </p:sp>
      <p:grpSp>
        <p:nvGrpSpPr>
          <p:cNvPr name="Group 50" id="50"/>
          <p:cNvGrpSpPr/>
          <p:nvPr/>
        </p:nvGrpSpPr>
        <p:grpSpPr>
          <a:xfrm rot="0">
            <a:off x="3237414" y="2752391"/>
            <a:ext cx="2988325" cy="1359254"/>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2" id="52"/>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53" id="53"/>
          <p:cNvSpPr/>
          <p:nvPr/>
        </p:nvSpPr>
        <p:spPr>
          <a:xfrm flipV="true">
            <a:off x="8725302" y="3034144"/>
            <a:ext cx="0" cy="2447572"/>
          </a:xfrm>
          <a:prstGeom prst="line">
            <a:avLst/>
          </a:prstGeom>
          <a:ln cap="flat" w="9525">
            <a:solidFill>
              <a:srgbClr val="0F6FC6"/>
            </a:solidFill>
            <a:prstDash val="solid"/>
            <a:headEnd type="none" len="sm" w="sm"/>
            <a:tailEnd type="none" len="sm" w="sm"/>
          </a:ln>
        </p:spPr>
      </p:sp>
      <p:grpSp>
        <p:nvGrpSpPr>
          <p:cNvPr name="Group 54" id="54"/>
          <p:cNvGrpSpPr/>
          <p:nvPr/>
        </p:nvGrpSpPr>
        <p:grpSpPr>
          <a:xfrm rot="0">
            <a:off x="7238790" y="2752391"/>
            <a:ext cx="2988325" cy="1359254"/>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6" id="56"/>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sp>
        <p:nvSpPr>
          <p:cNvPr name="AutoShape 57" id="57"/>
          <p:cNvSpPr/>
          <p:nvPr/>
        </p:nvSpPr>
        <p:spPr>
          <a:xfrm flipV="true">
            <a:off x="12692776" y="3028736"/>
            <a:ext cx="0" cy="2447572"/>
          </a:xfrm>
          <a:prstGeom prst="line">
            <a:avLst/>
          </a:prstGeom>
          <a:ln cap="flat" w="9525">
            <a:solidFill>
              <a:srgbClr val="0F6FC6"/>
            </a:solidFill>
            <a:prstDash val="solid"/>
            <a:headEnd type="none" len="sm" w="sm"/>
            <a:tailEnd type="none" len="sm" w="sm"/>
          </a:ln>
        </p:spPr>
      </p:sp>
      <p:grpSp>
        <p:nvGrpSpPr>
          <p:cNvPr name="Group 58" id="58"/>
          <p:cNvGrpSpPr/>
          <p:nvPr/>
        </p:nvGrpSpPr>
        <p:grpSpPr>
          <a:xfrm rot="0">
            <a:off x="11206264" y="2746982"/>
            <a:ext cx="2988325" cy="1359254"/>
            <a:chOff x="0" y="0"/>
            <a:chExt cx="689010" cy="313400"/>
          </a:xfrm>
        </p:grpSpPr>
        <p:sp>
          <p:nvSpPr>
            <p:cNvPr name="Freeform 59" id="5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0" id="60"/>
            <p:cNvSpPr txBox="true"/>
            <p:nvPr/>
          </p:nvSpPr>
          <p:spPr>
            <a:xfrm>
              <a:off x="0" y="-47625"/>
              <a:ext cx="689010" cy="361025"/>
            </a:xfrm>
            <a:prstGeom prst="rect">
              <a:avLst/>
            </a:prstGeom>
          </p:spPr>
          <p:txBody>
            <a:bodyPr anchor="ctr" rtlCol="false" tIns="71241" lIns="71241" bIns="71241" rIns="71241"/>
            <a:lstStyle/>
            <a:p>
              <a:pPr algn="ctr">
                <a:lnSpc>
                  <a:spcPts val="2748"/>
                </a:lnSpc>
                <a:spcBef>
                  <a:spcPct val="0"/>
                </a:spcBef>
              </a:pPr>
            </a:p>
          </p:txBody>
        </p:sp>
      </p:grpSp>
      <p:grpSp>
        <p:nvGrpSpPr>
          <p:cNvPr name="Group 61" id="61"/>
          <p:cNvGrpSpPr/>
          <p:nvPr/>
        </p:nvGrpSpPr>
        <p:grpSpPr>
          <a:xfrm rot="0">
            <a:off x="6701612" y="692910"/>
            <a:ext cx="4621345" cy="665919"/>
            <a:chOff x="0" y="0"/>
            <a:chExt cx="1220502" cy="175870"/>
          </a:xfrm>
        </p:grpSpPr>
        <p:sp>
          <p:nvSpPr>
            <p:cNvPr name="Freeform 62" id="62"/>
            <p:cNvSpPr/>
            <p:nvPr/>
          </p:nvSpPr>
          <p:spPr>
            <a:xfrm flipH="false" flipV="false" rot="0">
              <a:off x="0" y="0"/>
              <a:ext cx="1220502" cy="175870"/>
            </a:xfrm>
            <a:custGeom>
              <a:avLst/>
              <a:gdLst/>
              <a:ahLst/>
              <a:cxnLst/>
              <a:rect r="r" b="b" t="t" l="l"/>
              <a:pathLst>
                <a:path h="175870" w="1220502">
                  <a:moveTo>
                    <a:pt x="10052" y="0"/>
                  </a:moveTo>
                  <a:lnTo>
                    <a:pt x="1210451" y="0"/>
                  </a:lnTo>
                  <a:cubicBezTo>
                    <a:pt x="1216002" y="0"/>
                    <a:pt x="1220502" y="4500"/>
                    <a:pt x="1220502" y="10052"/>
                  </a:cubicBezTo>
                  <a:lnTo>
                    <a:pt x="1220502" y="165818"/>
                  </a:lnTo>
                  <a:cubicBezTo>
                    <a:pt x="1220502" y="171370"/>
                    <a:pt x="1216002" y="175870"/>
                    <a:pt x="1210451" y="175870"/>
                  </a:cubicBezTo>
                  <a:lnTo>
                    <a:pt x="10052" y="175870"/>
                  </a:lnTo>
                  <a:cubicBezTo>
                    <a:pt x="7386" y="175870"/>
                    <a:pt x="4829" y="174811"/>
                    <a:pt x="2944" y="172926"/>
                  </a:cubicBezTo>
                  <a:cubicBezTo>
                    <a:pt x="1059" y="171041"/>
                    <a:pt x="0" y="168484"/>
                    <a:pt x="0" y="165818"/>
                  </a:cubicBezTo>
                  <a:lnTo>
                    <a:pt x="0" y="10052"/>
                  </a:lnTo>
                  <a:cubicBezTo>
                    <a:pt x="0" y="4500"/>
                    <a:pt x="4500" y="0"/>
                    <a:pt x="10052" y="0"/>
                  </a:cubicBezTo>
                  <a:close/>
                </a:path>
              </a:pathLst>
            </a:custGeom>
            <a:solidFill>
              <a:srgbClr val="0F6FC6"/>
            </a:solidFill>
          </p:spPr>
        </p:sp>
        <p:sp>
          <p:nvSpPr>
            <p:cNvPr name="TextBox 63" id="63"/>
            <p:cNvSpPr txBox="true"/>
            <p:nvPr/>
          </p:nvSpPr>
          <p:spPr>
            <a:xfrm>
              <a:off x="0" y="-66675"/>
              <a:ext cx="1220502" cy="242545"/>
            </a:xfrm>
            <a:prstGeom prst="rect">
              <a:avLst/>
            </a:prstGeom>
          </p:spPr>
          <p:txBody>
            <a:bodyPr anchor="ctr" rtlCol="false" tIns="71241" lIns="71241" bIns="71241" rIns="71241"/>
            <a:lstStyle/>
            <a:p>
              <a:pPr algn="ctr">
                <a:lnSpc>
                  <a:spcPts val="4980"/>
                </a:lnSpc>
              </a:pPr>
              <a:r>
                <a:rPr lang="en-US" sz="3609" spc="353">
                  <a:solidFill>
                    <a:srgbClr val="FFFFFF"/>
                  </a:solidFill>
                  <a:latin typeface="Questrial"/>
                </a:rPr>
                <a:t>THE HOLOCAUST</a:t>
              </a:r>
            </a:p>
          </p:txBody>
        </p:sp>
      </p:grpSp>
      <p:sp>
        <p:nvSpPr>
          <p:cNvPr name="TextBox 64" id="64"/>
          <p:cNvSpPr txBox="true"/>
          <p:nvPr/>
        </p:nvSpPr>
        <p:spPr>
          <a:xfrm rot="0">
            <a:off x="3622941" y="1744435"/>
            <a:ext cx="10808321" cy="650122"/>
          </a:xfrm>
          <a:prstGeom prst="rect">
            <a:avLst/>
          </a:prstGeom>
        </p:spPr>
        <p:txBody>
          <a:bodyPr anchor="t" rtlCol="false" tIns="0" lIns="0" bIns="0" rIns="0">
            <a:spAutoFit/>
          </a:bodyPr>
          <a:lstStyle/>
          <a:p>
            <a:pPr algn="ctr">
              <a:lnSpc>
                <a:spcPts val="2446"/>
              </a:lnSpc>
              <a:spcBef>
                <a:spcPct val="0"/>
              </a:spcBef>
            </a:pPr>
            <a:r>
              <a:rPr lang="en-US" sz="1773" spc="173">
                <a:solidFill>
                  <a:srgbClr val="0F6FC6"/>
                </a:solidFill>
                <a:latin typeface="Arial Bold"/>
              </a:rPr>
              <a:t>3.10 EXPLORE </a:t>
            </a:r>
            <a:r>
              <a:rPr lang="en-US" sz="1773" spc="173">
                <a:solidFill>
                  <a:srgbClr val="000000"/>
                </a:solidFill>
                <a:latin typeface="Arial"/>
              </a:rPr>
              <a:t>the significance of genocide, including the causes, course and consequences of the Holocaust</a:t>
            </a:r>
          </a:p>
        </p:txBody>
      </p:sp>
      <p:sp>
        <p:nvSpPr>
          <p:cNvPr name="Freeform 65" id="65"/>
          <p:cNvSpPr/>
          <p:nvPr/>
        </p:nvSpPr>
        <p:spPr>
          <a:xfrm flipH="false" flipV="false" rot="0">
            <a:off x="13438977" y="115552"/>
            <a:ext cx="2431566" cy="1820635"/>
          </a:xfrm>
          <a:custGeom>
            <a:avLst/>
            <a:gdLst/>
            <a:ahLst/>
            <a:cxnLst/>
            <a:rect r="r" b="b" t="t" l="l"/>
            <a:pathLst>
              <a:path h="1820635" w="2431566">
                <a:moveTo>
                  <a:pt x="0" y="0"/>
                </a:moveTo>
                <a:lnTo>
                  <a:pt x="2431566" y="0"/>
                </a:lnTo>
                <a:lnTo>
                  <a:pt x="2431566" y="1820635"/>
                </a:lnTo>
                <a:lnTo>
                  <a:pt x="0" y="18206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6" id="66"/>
          <p:cNvSpPr/>
          <p:nvPr/>
        </p:nvSpPr>
        <p:spPr>
          <a:xfrm flipH="false" flipV="false" rot="0">
            <a:off x="4845107" y="115552"/>
            <a:ext cx="1434972" cy="1656533"/>
          </a:xfrm>
          <a:custGeom>
            <a:avLst/>
            <a:gdLst/>
            <a:ahLst/>
            <a:cxnLst/>
            <a:rect r="r" b="b" t="t" l="l"/>
            <a:pathLst>
              <a:path h="1656533" w="1434972">
                <a:moveTo>
                  <a:pt x="0" y="0"/>
                </a:moveTo>
                <a:lnTo>
                  <a:pt x="1434972" y="0"/>
                </a:lnTo>
                <a:lnTo>
                  <a:pt x="1434972" y="1656534"/>
                </a:lnTo>
                <a:lnTo>
                  <a:pt x="0" y="165653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7" id="67"/>
          <p:cNvSpPr/>
          <p:nvPr/>
        </p:nvSpPr>
        <p:spPr>
          <a:xfrm flipH="false" flipV="false" rot="-10800000">
            <a:off x="13438977" y="0"/>
            <a:ext cx="2354076" cy="1953883"/>
          </a:xfrm>
          <a:custGeom>
            <a:avLst/>
            <a:gdLst/>
            <a:ahLst/>
            <a:cxnLst/>
            <a:rect r="r" b="b" t="t" l="l"/>
            <a:pathLst>
              <a:path h="1953883" w="2354076">
                <a:moveTo>
                  <a:pt x="0" y="0"/>
                </a:moveTo>
                <a:lnTo>
                  <a:pt x="2354076" y="0"/>
                </a:lnTo>
                <a:lnTo>
                  <a:pt x="2354076" y="1953883"/>
                </a:lnTo>
                <a:lnTo>
                  <a:pt x="0" y="195388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8" id="68"/>
          <p:cNvSpPr/>
          <p:nvPr/>
        </p:nvSpPr>
        <p:spPr>
          <a:xfrm flipH="false" flipV="false" rot="0">
            <a:off x="2545824" y="4140178"/>
            <a:ext cx="1842697" cy="1536348"/>
          </a:xfrm>
          <a:custGeom>
            <a:avLst/>
            <a:gdLst/>
            <a:ahLst/>
            <a:cxnLst/>
            <a:rect r="r" b="b" t="t" l="l"/>
            <a:pathLst>
              <a:path h="1536348" w="1842697">
                <a:moveTo>
                  <a:pt x="0" y="0"/>
                </a:moveTo>
                <a:lnTo>
                  <a:pt x="1842697" y="0"/>
                </a:lnTo>
                <a:lnTo>
                  <a:pt x="1842697" y="1536349"/>
                </a:lnTo>
                <a:lnTo>
                  <a:pt x="0" y="153634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9" id="69"/>
          <p:cNvSpPr/>
          <p:nvPr/>
        </p:nvSpPr>
        <p:spPr>
          <a:xfrm flipH="false" flipV="false" rot="0">
            <a:off x="1661555" y="1865955"/>
            <a:ext cx="1230260" cy="1929819"/>
          </a:xfrm>
          <a:custGeom>
            <a:avLst/>
            <a:gdLst/>
            <a:ahLst/>
            <a:cxnLst/>
            <a:rect r="r" b="b" t="t" l="l"/>
            <a:pathLst>
              <a:path h="1929819" w="1230260">
                <a:moveTo>
                  <a:pt x="0" y="0"/>
                </a:moveTo>
                <a:lnTo>
                  <a:pt x="1230260" y="0"/>
                </a:lnTo>
                <a:lnTo>
                  <a:pt x="1230260" y="1929819"/>
                </a:lnTo>
                <a:lnTo>
                  <a:pt x="0" y="192981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70" id="70"/>
          <p:cNvSpPr/>
          <p:nvPr/>
        </p:nvSpPr>
        <p:spPr>
          <a:xfrm flipH="false" flipV="false" rot="0">
            <a:off x="5910759" y="4086503"/>
            <a:ext cx="1587800" cy="1590024"/>
          </a:xfrm>
          <a:custGeom>
            <a:avLst/>
            <a:gdLst/>
            <a:ahLst/>
            <a:cxnLst/>
            <a:rect r="r" b="b" t="t" l="l"/>
            <a:pathLst>
              <a:path h="1590024" w="1587800">
                <a:moveTo>
                  <a:pt x="0" y="0"/>
                </a:moveTo>
                <a:lnTo>
                  <a:pt x="1587801" y="0"/>
                </a:lnTo>
                <a:lnTo>
                  <a:pt x="1587801" y="1590024"/>
                </a:lnTo>
                <a:lnTo>
                  <a:pt x="0" y="1590024"/>
                </a:lnTo>
                <a:lnTo>
                  <a:pt x="0" y="0"/>
                </a:lnTo>
                <a:close/>
              </a:path>
            </a:pathLst>
          </a:custGeom>
          <a:blipFill>
            <a:blip r:embed="rId16"/>
            <a:stretch>
              <a:fillRect l="0" t="0" r="0" b="0"/>
            </a:stretch>
          </a:blipFill>
        </p:spPr>
      </p:sp>
      <p:sp>
        <p:nvSpPr>
          <p:cNvPr name="Freeform 71" id="71"/>
          <p:cNvSpPr/>
          <p:nvPr/>
        </p:nvSpPr>
        <p:spPr>
          <a:xfrm flipH="false" flipV="false" rot="0">
            <a:off x="15384215" y="6787905"/>
            <a:ext cx="1474379" cy="1422776"/>
          </a:xfrm>
          <a:custGeom>
            <a:avLst/>
            <a:gdLst/>
            <a:ahLst/>
            <a:cxnLst/>
            <a:rect r="r" b="b" t="t" l="l"/>
            <a:pathLst>
              <a:path h="1422776" w="1474379">
                <a:moveTo>
                  <a:pt x="0" y="0"/>
                </a:moveTo>
                <a:lnTo>
                  <a:pt x="1474379" y="0"/>
                </a:lnTo>
                <a:lnTo>
                  <a:pt x="1474379" y="1422776"/>
                </a:lnTo>
                <a:lnTo>
                  <a:pt x="0" y="1422776"/>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72" id="72"/>
          <p:cNvSpPr/>
          <p:nvPr/>
        </p:nvSpPr>
        <p:spPr>
          <a:xfrm flipH="false" flipV="false" rot="0">
            <a:off x="3927186" y="6908469"/>
            <a:ext cx="1270153" cy="1270153"/>
          </a:xfrm>
          <a:custGeom>
            <a:avLst/>
            <a:gdLst/>
            <a:ahLst/>
            <a:cxnLst/>
            <a:rect r="r" b="b" t="t" l="l"/>
            <a:pathLst>
              <a:path h="1270153" w="1270153">
                <a:moveTo>
                  <a:pt x="0" y="0"/>
                </a:moveTo>
                <a:lnTo>
                  <a:pt x="1270154" y="0"/>
                </a:lnTo>
                <a:lnTo>
                  <a:pt x="1270154" y="1270153"/>
                </a:lnTo>
                <a:lnTo>
                  <a:pt x="0" y="127015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73" id="73"/>
          <p:cNvSpPr/>
          <p:nvPr/>
        </p:nvSpPr>
        <p:spPr>
          <a:xfrm flipH="false" flipV="false" rot="0">
            <a:off x="12055358" y="6859909"/>
            <a:ext cx="1259535" cy="1332841"/>
          </a:xfrm>
          <a:custGeom>
            <a:avLst/>
            <a:gdLst/>
            <a:ahLst/>
            <a:cxnLst/>
            <a:rect r="r" b="b" t="t" l="l"/>
            <a:pathLst>
              <a:path h="1332841" w="1259535">
                <a:moveTo>
                  <a:pt x="0" y="0"/>
                </a:moveTo>
                <a:lnTo>
                  <a:pt x="1259535" y="0"/>
                </a:lnTo>
                <a:lnTo>
                  <a:pt x="1259535" y="1332841"/>
                </a:lnTo>
                <a:lnTo>
                  <a:pt x="0" y="133284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74" id="74"/>
          <p:cNvSpPr/>
          <p:nvPr/>
        </p:nvSpPr>
        <p:spPr>
          <a:xfrm flipH="false" flipV="false" rot="0">
            <a:off x="882647" y="6818722"/>
            <a:ext cx="1557816" cy="1361142"/>
          </a:xfrm>
          <a:custGeom>
            <a:avLst/>
            <a:gdLst/>
            <a:ahLst/>
            <a:cxnLst/>
            <a:rect r="r" b="b" t="t" l="l"/>
            <a:pathLst>
              <a:path h="1361142" w="1557816">
                <a:moveTo>
                  <a:pt x="0" y="0"/>
                </a:moveTo>
                <a:lnTo>
                  <a:pt x="1557817" y="0"/>
                </a:lnTo>
                <a:lnTo>
                  <a:pt x="1557817" y="1361142"/>
                </a:lnTo>
                <a:lnTo>
                  <a:pt x="0" y="1361142"/>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grpSp>
        <p:nvGrpSpPr>
          <p:cNvPr name="Group 75" id="75"/>
          <p:cNvGrpSpPr/>
          <p:nvPr/>
        </p:nvGrpSpPr>
        <p:grpSpPr>
          <a:xfrm rot="0">
            <a:off x="7764109" y="6818722"/>
            <a:ext cx="2315353" cy="1305280"/>
            <a:chOff x="0" y="0"/>
            <a:chExt cx="3087137" cy="1740373"/>
          </a:xfrm>
        </p:grpSpPr>
        <p:sp>
          <p:nvSpPr>
            <p:cNvPr name="Freeform 76" id="76"/>
            <p:cNvSpPr/>
            <p:nvPr/>
          </p:nvSpPr>
          <p:spPr>
            <a:xfrm flipH="false" flipV="false" rot="0">
              <a:off x="0" y="596028"/>
              <a:ext cx="2452214" cy="1069778"/>
            </a:xfrm>
            <a:custGeom>
              <a:avLst/>
              <a:gdLst/>
              <a:ahLst/>
              <a:cxnLst/>
              <a:rect r="r" b="b" t="t" l="l"/>
              <a:pathLst>
                <a:path h="1069778" w="2452214">
                  <a:moveTo>
                    <a:pt x="0" y="0"/>
                  </a:moveTo>
                  <a:lnTo>
                    <a:pt x="2452214" y="0"/>
                  </a:lnTo>
                  <a:lnTo>
                    <a:pt x="2452214" y="1069778"/>
                  </a:lnTo>
                  <a:lnTo>
                    <a:pt x="0" y="1069778"/>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77" id="77"/>
            <p:cNvSpPr/>
            <p:nvPr/>
          </p:nvSpPr>
          <p:spPr>
            <a:xfrm flipH="false" flipV="false" rot="0">
              <a:off x="0" y="0"/>
              <a:ext cx="3087137" cy="1740373"/>
            </a:xfrm>
            <a:custGeom>
              <a:avLst/>
              <a:gdLst/>
              <a:ahLst/>
              <a:cxnLst/>
              <a:rect r="r" b="b" t="t" l="l"/>
              <a:pathLst>
                <a:path h="1740373" w="3087137">
                  <a:moveTo>
                    <a:pt x="0" y="0"/>
                  </a:moveTo>
                  <a:lnTo>
                    <a:pt x="3087137" y="0"/>
                  </a:lnTo>
                  <a:lnTo>
                    <a:pt x="3087137" y="1740373"/>
                  </a:lnTo>
                  <a:lnTo>
                    <a:pt x="0" y="1740373"/>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grpSp>
      <p:sp>
        <p:nvSpPr>
          <p:cNvPr name="Freeform 78" id="78"/>
          <p:cNvSpPr/>
          <p:nvPr/>
        </p:nvSpPr>
        <p:spPr>
          <a:xfrm flipH="false" flipV="false" rot="0">
            <a:off x="2199746" y="0"/>
            <a:ext cx="2534853" cy="1772086"/>
          </a:xfrm>
          <a:custGeom>
            <a:avLst/>
            <a:gdLst/>
            <a:ahLst/>
            <a:cxnLst/>
            <a:rect r="r" b="b" t="t" l="l"/>
            <a:pathLst>
              <a:path h="1772086" w="2534853">
                <a:moveTo>
                  <a:pt x="0" y="0"/>
                </a:moveTo>
                <a:lnTo>
                  <a:pt x="2534853" y="0"/>
                </a:lnTo>
                <a:lnTo>
                  <a:pt x="2534853" y="1772086"/>
                </a:lnTo>
                <a:lnTo>
                  <a:pt x="0" y="1772086"/>
                </a:lnTo>
                <a:lnTo>
                  <a:pt x="0" y="0"/>
                </a:lnTo>
                <a:close/>
              </a:path>
            </a:pathLst>
          </a:custGeom>
          <a:blipFill>
            <a:blip r:embed="rId29"/>
            <a:stretch>
              <a:fillRect l="-1645" t="-2890" r="-2922" b="-2716"/>
            </a:stretch>
          </a:blipFill>
        </p:spPr>
      </p:sp>
      <p:sp>
        <p:nvSpPr>
          <p:cNvPr name="TextBox 79" id="79"/>
          <p:cNvSpPr txBox="true"/>
          <p:nvPr/>
        </p:nvSpPr>
        <p:spPr>
          <a:xfrm rot="0">
            <a:off x="3385164" y="2967469"/>
            <a:ext cx="2693018" cy="866159"/>
          </a:xfrm>
          <a:prstGeom prst="rect">
            <a:avLst/>
          </a:prstGeom>
        </p:spPr>
        <p:txBody>
          <a:bodyPr anchor="t" rtlCol="false" tIns="0" lIns="0" bIns="0" rIns="0">
            <a:spAutoFit/>
          </a:bodyPr>
          <a:lstStyle/>
          <a:p>
            <a:pPr algn="ctr" marL="0" indent="0" lvl="0">
              <a:lnSpc>
                <a:spcPts val="2244"/>
              </a:lnSpc>
              <a:spcBef>
                <a:spcPct val="0"/>
              </a:spcBef>
            </a:pPr>
            <a:r>
              <a:rPr lang="en-US" sz="1626" spc="159">
                <a:solidFill>
                  <a:srgbClr val="000000"/>
                </a:solidFill>
                <a:latin typeface="Arial"/>
              </a:rPr>
              <a:t>The first </a:t>
            </a:r>
            <a:r>
              <a:rPr lang="en-US" sz="1626" spc="159">
                <a:solidFill>
                  <a:srgbClr val="0F6FC6"/>
                </a:solidFill>
                <a:latin typeface="Arial Bold"/>
              </a:rPr>
              <a:t>Concentration Camp</a:t>
            </a:r>
            <a:r>
              <a:rPr lang="en-US" sz="1626" spc="159">
                <a:solidFill>
                  <a:srgbClr val="000000"/>
                </a:solidFill>
                <a:latin typeface="Arial Bold"/>
              </a:rPr>
              <a:t> </a:t>
            </a:r>
            <a:r>
              <a:rPr lang="en-US" sz="1626" spc="159">
                <a:solidFill>
                  <a:srgbClr val="000000"/>
                </a:solidFill>
                <a:latin typeface="Arial"/>
              </a:rPr>
              <a:t>is opened at </a:t>
            </a:r>
            <a:r>
              <a:rPr lang="en-US" sz="1626" spc="159">
                <a:solidFill>
                  <a:srgbClr val="0F6FC6"/>
                </a:solidFill>
                <a:latin typeface="Arial Bold"/>
              </a:rPr>
              <a:t>Dachau</a:t>
            </a:r>
            <a:r>
              <a:rPr lang="en-US" sz="1626" spc="159">
                <a:solidFill>
                  <a:srgbClr val="000000"/>
                </a:solidFill>
                <a:latin typeface="Arial"/>
              </a:rPr>
              <a:t>.</a:t>
            </a:r>
          </a:p>
        </p:txBody>
      </p:sp>
      <p:sp>
        <p:nvSpPr>
          <p:cNvPr name="TextBox 80" id="80"/>
          <p:cNvSpPr txBox="true"/>
          <p:nvPr/>
        </p:nvSpPr>
        <p:spPr>
          <a:xfrm rot="0">
            <a:off x="7386443" y="2773715"/>
            <a:ext cx="2693018" cy="1263194"/>
          </a:xfrm>
          <a:prstGeom prst="rect">
            <a:avLst/>
          </a:prstGeom>
        </p:spPr>
        <p:txBody>
          <a:bodyPr anchor="t" rtlCol="false" tIns="0" lIns="0" bIns="0" rIns="0">
            <a:spAutoFit/>
          </a:bodyPr>
          <a:lstStyle/>
          <a:p>
            <a:pPr algn="ctr" marL="0" indent="0" lvl="0">
              <a:lnSpc>
                <a:spcPts val="2020"/>
              </a:lnSpc>
              <a:spcBef>
                <a:spcPct val="0"/>
              </a:spcBef>
            </a:pPr>
            <a:r>
              <a:rPr lang="en-US" sz="1463" spc="143">
                <a:solidFill>
                  <a:srgbClr val="0F6FC6"/>
                </a:solidFill>
                <a:latin typeface="Arial Bold"/>
              </a:rPr>
              <a:t>Kristallnacht </a:t>
            </a:r>
            <a:r>
              <a:rPr lang="en-US" sz="1463" spc="143">
                <a:solidFill>
                  <a:srgbClr val="000000"/>
                </a:solidFill>
                <a:latin typeface="Arial"/>
              </a:rPr>
              <a:t>(</a:t>
            </a:r>
            <a:r>
              <a:rPr lang="en-US" sz="1463" spc="143">
                <a:solidFill>
                  <a:srgbClr val="0F6FC6"/>
                </a:solidFill>
                <a:latin typeface="Arial Bold"/>
              </a:rPr>
              <a:t>The Night of the Broken Glass</a:t>
            </a:r>
            <a:r>
              <a:rPr lang="en-US" sz="1463" spc="143">
                <a:solidFill>
                  <a:srgbClr val="000000"/>
                </a:solidFill>
                <a:latin typeface="Arial"/>
              </a:rPr>
              <a:t>); hundreds of Jewish properties and business are destroyed.</a:t>
            </a:r>
          </a:p>
        </p:txBody>
      </p:sp>
      <p:sp>
        <p:nvSpPr>
          <p:cNvPr name="TextBox 81" id="81"/>
          <p:cNvSpPr txBox="true"/>
          <p:nvPr/>
        </p:nvSpPr>
        <p:spPr>
          <a:xfrm rot="0">
            <a:off x="11338616" y="2849004"/>
            <a:ext cx="2693018" cy="1145049"/>
          </a:xfrm>
          <a:prstGeom prst="rect">
            <a:avLst/>
          </a:prstGeom>
        </p:spPr>
        <p:txBody>
          <a:bodyPr anchor="t" rtlCol="false" tIns="0" lIns="0" bIns="0" rIns="0">
            <a:spAutoFit/>
          </a:bodyPr>
          <a:lstStyle/>
          <a:p>
            <a:pPr algn="ctr" marL="0" indent="0" lvl="0">
              <a:lnSpc>
                <a:spcPts val="2244"/>
              </a:lnSpc>
              <a:spcBef>
                <a:spcPct val="0"/>
              </a:spcBef>
            </a:pPr>
            <a:r>
              <a:rPr lang="en-US" sz="1626" spc="159">
                <a:solidFill>
                  <a:srgbClr val="0F6FC6"/>
                </a:solidFill>
                <a:latin typeface="Arial Bold"/>
              </a:rPr>
              <a:t>The Final Solution</a:t>
            </a:r>
            <a:r>
              <a:rPr lang="en-US" sz="1626" spc="159">
                <a:solidFill>
                  <a:srgbClr val="000000"/>
                </a:solidFill>
                <a:latin typeface="Arial Bold"/>
              </a:rPr>
              <a:t> </a:t>
            </a:r>
            <a:r>
              <a:rPr lang="en-US" sz="1626" spc="159">
                <a:solidFill>
                  <a:srgbClr val="000000"/>
                </a:solidFill>
                <a:latin typeface="Arial"/>
              </a:rPr>
              <a:t>is discussed, and actions are taken to implement the plan.</a:t>
            </a:r>
          </a:p>
        </p:txBody>
      </p:sp>
      <p:sp>
        <p:nvSpPr>
          <p:cNvPr name="TextBox 82" id="82"/>
          <p:cNvSpPr txBox="true"/>
          <p:nvPr/>
        </p:nvSpPr>
        <p:spPr>
          <a:xfrm rot="0">
            <a:off x="1376720" y="8491685"/>
            <a:ext cx="2693018" cy="866159"/>
          </a:xfrm>
          <a:prstGeom prst="rect">
            <a:avLst/>
          </a:prstGeom>
        </p:spPr>
        <p:txBody>
          <a:bodyPr anchor="t" rtlCol="false" tIns="0" lIns="0" bIns="0" rIns="0">
            <a:spAutoFit/>
          </a:bodyPr>
          <a:lstStyle/>
          <a:p>
            <a:pPr algn="ctr" marL="0" indent="0" lvl="0">
              <a:lnSpc>
                <a:spcPts val="2244"/>
              </a:lnSpc>
              <a:spcBef>
                <a:spcPct val="0"/>
              </a:spcBef>
            </a:pPr>
            <a:r>
              <a:rPr lang="en-US" sz="1626" spc="159">
                <a:solidFill>
                  <a:srgbClr val="0F6FC6"/>
                </a:solidFill>
                <a:latin typeface="Arial Bold"/>
              </a:rPr>
              <a:t>Adolf Hitler </a:t>
            </a:r>
            <a:r>
              <a:rPr lang="en-US" sz="1626" spc="159">
                <a:solidFill>
                  <a:srgbClr val="000000"/>
                </a:solidFill>
                <a:latin typeface="Arial"/>
              </a:rPr>
              <a:t>becomes the </a:t>
            </a:r>
            <a:r>
              <a:rPr lang="en-US" sz="1626" spc="159">
                <a:solidFill>
                  <a:srgbClr val="0F6FC6"/>
                </a:solidFill>
                <a:latin typeface="Arial Bold"/>
              </a:rPr>
              <a:t>Chancellor of Germany</a:t>
            </a:r>
            <a:r>
              <a:rPr lang="en-US" sz="1626" spc="159">
                <a:solidFill>
                  <a:srgbClr val="000000"/>
                </a:solidFill>
                <a:latin typeface="Arial"/>
              </a:rPr>
              <a:t>.</a:t>
            </a:r>
          </a:p>
        </p:txBody>
      </p:sp>
      <p:sp>
        <p:nvSpPr>
          <p:cNvPr name="TextBox 83" id="83"/>
          <p:cNvSpPr txBox="true"/>
          <p:nvPr/>
        </p:nvSpPr>
        <p:spPr>
          <a:xfrm rot="0">
            <a:off x="5233811" y="8386608"/>
            <a:ext cx="2693018" cy="1145049"/>
          </a:xfrm>
          <a:prstGeom prst="rect">
            <a:avLst/>
          </a:prstGeom>
        </p:spPr>
        <p:txBody>
          <a:bodyPr anchor="t" rtlCol="false" tIns="0" lIns="0" bIns="0" rIns="0">
            <a:spAutoFit/>
          </a:bodyPr>
          <a:lstStyle/>
          <a:p>
            <a:pPr algn="ctr" marL="0" indent="0" lvl="0">
              <a:lnSpc>
                <a:spcPts val="2244"/>
              </a:lnSpc>
              <a:spcBef>
                <a:spcPct val="0"/>
              </a:spcBef>
            </a:pPr>
            <a:r>
              <a:rPr lang="en-US" sz="1626" spc="159">
                <a:solidFill>
                  <a:srgbClr val="0F6FC6"/>
                </a:solidFill>
                <a:latin typeface="Arial Bold"/>
              </a:rPr>
              <a:t>The Nuremberg Laws</a:t>
            </a:r>
            <a:r>
              <a:rPr lang="en-US" sz="1626" spc="159">
                <a:solidFill>
                  <a:srgbClr val="000000"/>
                </a:solidFill>
                <a:latin typeface="Arial Bold"/>
              </a:rPr>
              <a:t> </a:t>
            </a:r>
            <a:r>
              <a:rPr lang="en-US" sz="1626" spc="159">
                <a:solidFill>
                  <a:srgbClr val="000000"/>
                </a:solidFill>
                <a:latin typeface="Arial"/>
              </a:rPr>
              <a:t>are put in place, stripping Jews of numerous rights.</a:t>
            </a:r>
          </a:p>
        </p:txBody>
      </p:sp>
      <p:sp>
        <p:nvSpPr>
          <p:cNvPr name="TextBox 84" id="84"/>
          <p:cNvSpPr txBox="true"/>
          <p:nvPr/>
        </p:nvSpPr>
        <p:spPr>
          <a:xfrm rot="0">
            <a:off x="9430463" y="8424023"/>
            <a:ext cx="2693018" cy="1015292"/>
          </a:xfrm>
          <a:prstGeom prst="rect">
            <a:avLst/>
          </a:prstGeom>
        </p:spPr>
        <p:txBody>
          <a:bodyPr anchor="t" rtlCol="false" tIns="0" lIns="0" bIns="0" rIns="0">
            <a:spAutoFit/>
          </a:bodyPr>
          <a:lstStyle/>
          <a:p>
            <a:pPr algn="ctr" marL="0" indent="0" lvl="0">
              <a:lnSpc>
                <a:spcPts val="2020"/>
              </a:lnSpc>
              <a:spcBef>
                <a:spcPct val="0"/>
              </a:spcBef>
            </a:pPr>
            <a:r>
              <a:rPr lang="en-US" sz="1463" spc="143">
                <a:solidFill>
                  <a:srgbClr val="000000"/>
                </a:solidFill>
                <a:latin typeface="Arial"/>
              </a:rPr>
              <a:t>Establishment of </a:t>
            </a:r>
            <a:r>
              <a:rPr lang="en-US" sz="1463" spc="143">
                <a:solidFill>
                  <a:srgbClr val="0F6FC6"/>
                </a:solidFill>
                <a:latin typeface="Arial Bold"/>
              </a:rPr>
              <a:t>Auschwitz II</a:t>
            </a:r>
            <a:r>
              <a:rPr lang="en-US" sz="1463" spc="143">
                <a:solidFill>
                  <a:srgbClr val="000000"/>
                </a:solidFill>
                <a:latin typeface="Arial Bold"/>
              </a:rPr>
              <a:t> </a:t>
            </a:r>
            <a:r>
              <a:rPr lang="en-US" sz="1463" spc="143">
                <a:solidFill>
                  <a:srgbClr val="000000"/>
                </a:solidFill>
                <a:latin typeface="Arial"/>
              </a:rPr>
              <a:t>(</a:t>
            </a:r>
            <a:r>
              <a:rPr lang="en-US" sz="1463" spc="143">
                <a:solidFill>
                  <a:srgbClr val="0F6FC6"/>
                </a:solidFill>
                <a:latin typeface="Arial Bold"/>
              </a:rPr>
              <a:t>Birkenau</a:t>
            </a:r>
            <a:r>
              <a:rPr lang="en-US" sz="1463" spc="143">
                <a:solidFill>
                  <a:srgbClr val="000000"/>
                </a:solidFill>
                <a:latin typeface="Arial"/>
              </a:rPr>
              <a:t>) for the extermination of "</a:t>
            </a:r>
            <a:r>
              <a:rPr lang="en-US" sz="1463" spc="143">
                <a:solidFill>
                  <a:srgbClr val="0F6FC6"/>
                </a:solidFill>
                <a:latin typeface="Arial Bold"/>
              </a:rPr>
              <a:t>undesirables</a:t>
            </a:r>
            <a:r>
              <a:rPr lang="en-US" sz="1463" spc="143">
                <a:solidFill>
                  <a:srgbClr val="000000"/>
                </a:solidFill>
                <a:latin typeface="Arial"/>
              </a:rPr>
              <a:t>"</a:t>
            </a:r>
          </a:p>
        </p:txBody>
      </p:sp>
      <p:sp>
        <p:nvSpPr>
          <p:cNvPr name="TextBox 85" id="85"/>
          <p:cNvSpPr txBox="true"/>
          <p:nvPr/>
        </p:nvSpPr>
        <p:spPr>
          <a:xfrm rot="0">
            <a:off x="13346002" y="8526053"/>
            <a:ext cx="2693018" cy="866159"/>
          </a:xfrm>
          <a:prstGeom prst="rect">
            <a:avLst/>
          </a:prstGeom>
        </p:spPr>
        <p:txBody>
          <a:bodyPr anchor="t" rtlCol="false" tIns="0" lIns="0" bIns="0" rIns="0">
            <a:spAutoFit/>
          </a:bodyPr>
          <a:lstStyle/>
          <a:p>
            <a:pPr algn="ctr" marL="0" indent="0" lvl="0">
              <a:lnSpc>
                <a:spcPts val="2244"/>
              </a:lnSpc>
              <a:spcBef>
                <a:spcPct val="0"/>
              </a:spcBef>
            </a:pPr>
            <a:r>
              <a:rPr lang="en-US" sz="1626" spc="159">
                <a:solidFill>
                  <a:srgbClr val="0F6FC6"/>
                </a:solidFill>
                <a:latin typeface="Arial Bold"/>
              </a:rPr>
              <a:t>Auschwitz </a:t>
            </a:r>
            <a:r>
              <a:rPr lang="en-US" sz="1626" spc="159">
                <a:solidFill>
                  <a:srgbClr val="000000"/>
                </a:solidFill>
                <a:latin typeface="Arial"/>
              </a:rPr>
              <a:t>is liberated by the </a:t>
            </a:r>
            <a:r>
              <a:rPr lang="en-US" sz="1626" spc="159">
                <a:solidFill>
                  <a:srgbClr val="0F6FC6"/>
                </a:solidFill>
                <a:latin typeface="Arial Bold"/>
              </a:rPr>
              <a:t>Soviet Red Army</a:t>
            </a:r>
          </a:p>
        </p:txBody>
      </p:sp>
      <p:grpSp>
        <p:nvGrpSpPr>
          <p:cNvPr name="Group 86" id="86"/>
          <p:cNvGrpSpPr/>
          <p:nvPr/>
        </p:nvGrpSpPr>
        <p:grpSpPr>
          <a:xfrm rot="0">
            <a:off x="14431263" y="3189617"/>
            <a:ext cx="2354076" cy="1953883"/>
            <a:chOff x="0" y="0"/>
            <a:chExt cx="3138768" cy="2605177"/>
          </a:xfrm>
        </p:grpSpPr>
        <p:sp>
          <p:nvSpPr>
            <p:cNvPr name="Freeform 87" id="87"/>
            <p:cNvSpPr/>
            <p:nvPr/>
          </p:nvSpPr>
          <p:spPr>
            <a:xfrm flipH="false" flipV="false" rot="0">
              <a:off x="0" y="44483"/>
              <a:ext cx="2842742" cy="2516211"/>
            </a:xfrm>
            <a:custGeom>
              <a:avLst/>
              <a:gdLst/>
              <a:ahLst/>
              <a:cxnLst/>
              <a:rect r="r" b="b" t="t" l="l"/>
              <a:pathLst>
                <a:path h="2516211" w="2842742">
                  <a:moveTo>
                    <a:pt x="0" y="0"/>
                  </a:moveTo>
                  <a:lnTo>
                    <a:pt x="2842742" y="0"/>
                  </a:lnTo>
                  <a:lnTo>
                    <a:pt x="2842742" y="2516211"/>
                  </a:lnTo>
                  <a:lnTo>
                    <a:pt x="0" y="2516211"/>
                  </a:lnTo>
                  <a:lnTo>
                    <a:pt x="0" y="0"/>
                  </a:lnTo>
                  <a:close/>
                </a:path>
              </a:pathLst>
            </a:custGeom>
            <a:blipFill>
              <a:blip r:embed="rId30"/>
              <a:stretch>
                <a:fillRect l="0" t="0" r="0" b="0"/>
              </a:stretch>
            </a:blipFill>
          </p:spPr>
        </p:sp>
        <p:sp>
          <p:nvSpPr>
            <p:cNvPr name="Freeform 88" id="88"/>
            <p:cNvSpPr/>
            <p:nvPr/>
          </p:nvSpPr>
          <p:spPr>
            <a:xfrm flipH="false" flipV="false" rot="-10800000">
              <a:off x="0" y="0"/>
              <a:ext cx="3138768" cy="2605177"/>
            </a:xfrm>
            <a:custGeom>
              <a:avLst/>
              <a:gdLst/>
              <a:ahLst/>
              <a:cxnLst/>
              <a:rect r="r" b="b" t="t" l="l"/>
              <a:pathLst>
                <a:path h="2605177" w="3138768">
                  <a:moveTo>
                    <a:pt x="0" y="0"/>
                  </a:moveTo>
                  <a:lnTo>
                    <a:pt x="3138768" y="0"/>
                  </a:lnTo>
                  <a:lnTo>
                    <a:pt x="3138768" y="2605177"/>
                  </a:lnTo>
                  <a:lnTo>
                    <a:pt x="0" y="260517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sp>
        <p:nvSpPr>
          <p:cNvPr name="TextBox 89" id="89"/>
          <p:cNvSpPr txBox="true"/>
          <p:nvPr/>
        </p:nvSpPr>
        <p:spPr>
          <a:xfrm rot="0">
            <a:off x="7650308" y="-53219"/>
            <a:ext cx="2753587" cy="393116"/>
          </a:xfrm>
          <a:prstGeom prst="rect">
            <a:avLst/>
          </a:prstGeom>
        </p:spPr>
        <p:txBody>
          <a:bodyPr anchor="t" rtlCol="false" tIns="0" lIns="0" bIns="0" rIns="0">
            <a:spAutoFit/>
          </a:bodyPr>
          <a:lstStyle/>
          <a:p>
            <a:pPr algn="ctr">
              <a:lnSpc>
                <a:spcPts val="2935"/>
              </a:lnSpc>
            </a:pPr>
            <a:r>
              <a:rPr lang="en-US" sz="2097">
                <a:solidFill>
                  <a:srgbClr val="0F6FC6"/>
                </a:solidFill>
                <a:latin typeface="Old Standard Bold"/>
              </a:rPr>
              <a:t>Chapter</a:t>
            </a:r>
            <a:r>
              <a:rPr lang="en-US" sz="2097">
                <a:solidFill>
                  <a:srgbClr val="0F6FC6"/>
                </a:solidFill>
                <a:latin typeface="Old Standard Bold"/>
              </a:rPr>
              <a:t> 26</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Jewish Ghettos</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the outbreak of World War II, life became even harder for the Jews. More than </a:t>
            </a:r>
            <a:r>
              <a:rPr lang="en-US" sz="3000">
                <a:solidFill>
                  <a:srgbClr val="000000"/>
                </a:solidFill>
                <a:latin typeface="Arial Bold"/>
              </a:rPr>
              <a:t>400 ghettos </a:t>
            </a:r>
            <a:r>
              <a:rPr lang="en-US" sz="3000">
                <a:solidFill>
                  <a:srgbClr val="000000"/>
                </a:solidFill>
                <a:latin typeface="Arial"/>
              </a:rPr>
              <a:t>were set up to isolate Jews from the non-Jewish population. A </a:t>
            </a:r>
            <a:r>
              <a:rPr lang="en-US" sz="3000">
                <a:solidFill>
                  <a:srgbClr val="000000"/>
                </a:solidFill>
                <a:latin typeface="Arial Bold"/>
              </a:rPr>
              <a:t>ghetto</a:t>
            </a:r>
            <a:r>
              <a:rPr lang="en-US" sz="3000">
                <a:solidFill>
                  <a:srgbClr val="000000"/>
                </a:solidFill>
                <a:latin typeface="Arial"/>
              </a:rPr>
              <a:t> is </a:t>
            </a:r>
            <a:r>
              <a:rPr lang="en-US" sz="3000" u="sng">
                <a:solidFill>
                  <a:srgbClr val="000000"/>
                </a:solidFill>
                <a:latin typeface="Arial"/>
              </a:rPr>
              <a:t>a part of a city where a minority group lives, due to social, legal or economic pressure</a:t>
            </a:r>
            <a:r>
              <a:rPr lang="en-US" sz="3000">
                <a:solidFill>
                  <a:srgbClr val="000000"/>
                </a:solidFill>
                <a:latin typeface="Arial"/>
              </a:rPr>
              <a:t>. When Jewish people were transferred to the ghetto, their homes and belongings were taken over. </a:t>
            </a:r>
          </a:p>
          <a:p>
            <a:pPr algn="l">
              <a:lnSpc>
                <a:spcPts val="4200"/>
              </a:lnSpc>
            </a:pPr>
            <a:r>
              <a:rPr lang="en-US" sz="3000">
                <a:solidFill>
                  <a:srgbClr val="000000"/>
                </a:solidFill>
                <a:latin typeface="Arial"/>
              </a:rPr>
              <a:t>The ghettos were closed off by high walls and barbed wired fences while the gates were guarded. Food and fuel shortages led to a high morality rate, along with overcrowding and unsanitary conditions led to many outbreaks of diseases.</a:t>
            </a:r>
          </a:p>
          <a:p>
            <a:pPr algn="l">
              <a:lnSpc>
                <a:spcPts val="4200"/>
              </a:lnSpc>
            </a:pPr>
            <a:r>
              <a:rPr lang="en-US" sz="3000">
                <a:solidFill>
                  <a:srgbClr val="000000"/>
                </a:solidFill>
                <a:latin typeface="Arial"/>
              </a:rPr>
              <a:t>The first ghetto was set up in </a:t>
            </a:r>
            <a:r>
              <a:rPr lang="en-US" sz="3000">
                <a:solidFill>
                  <a:srgbClr val="000000"/>
                </a:solidFill>
                <a:latin typeface="Arial Bold"/>
              </a:rPr>
              <a:t>Lodz, Poland </a:t>
            </a:r>
            <a:r>
              <a:rPr lang="en-US" sz="3000">
                <a:solidFill>
                  <a:srgbClr val="000000"/>
                </a:solidFill>
                <a:latin typeface="Arial"/>
              </a:rPr>
              <a:t>on </a:t>
            </a:r>
            <a:r>
              <a:rPr lang="en-US" sz="3000">
                <a:solidFill>
                  <a:srgbClr val="000000"/>
                </a:solidFill>
                <a:latin typeface="Arial Bold"/>
              </a:rPr>
              <a:t>8th February 1940</a:t>
            </a:r>
            <a:r>
              <a:rPr lang="en-US" sz="3000">
                <a:solidFill>
                  <a:srgbClr val="000000"/>
                </a:solidFill>
                <a:latin typeface="Arial"/>
              </a:rPr>
              <a:t>. Approximately, 155,000 Jews (1/3 of the of the city’s total population) were forced to relocate there and made to work in the factories. However, the ghettos were only a temporary solution. They served as round-up centres – made it easier to control the Jewish population and later put them on trains for “resettlement”.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8351670" cy="4697815"/>
          </a:xfrm>
          <a:custGeom>
            <a:avLst/>
            <a:gdLst/>
            <a:ahLst/>
            <a:cxnLst/>
            <a:rect r="r" b="b" t="t" l="l"/>
            <a:pathLst>
              <a:path h="4697815" w="8351670">
                <a:moveTo>
                  <a:pt x="0" y="0"/>
                </a:moveTo>
                <a:lnTo>
                  <a:pt x="8351670" y="0"/>
                </a:lnTo>
                <a:lnTo>
                  <a:pt x="8351670" y="4697815"/>
                </a:lnTo>
                <a:lnTo>
                  <a:pt x="0" y="4697815"/>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9037470" y="0"/>
            <a:ext cx="7901790" cy="4444757"/>
          </a:xfrm>
          <a:custGeom>
            <a:avLst/>
            <a:gdLst/>
            <a:ahLst/>
            <a:cxnLst/>
            <a:rect r="r" b="b" t="t" l="l"/>
            <a:pathLst>
              <a:path h="4444757" w="7901790">
                <a:moveTo>
                  <a:pt x="0" y="0"/>
                </a:moveTo>
                <a:lnTo>
                  <a:pt x="7901790" y="0"/>
                </a:lnTo>
                <a:lnTo>
                  <a:pt x="7901790" y="4444757"/>
                </a:lnTo>
                <a:lnTo>
                  <a:pt x="0" y="4444757"/>
                </a:lnTo>
                <a:lnTo>
                  <a:pt x="0" y="0"/>
                </a:lnTo>
                <a:close/>
              </a:path>
            </a:pathLst>
          </a:custGeom>
          <a:blipFill>
            <a:blip r:embed="rId10"/>
            <a:stretch>
              <a:fillRect l="0" t="0" r="0" b="0"/>
            </a:stretch>
          </a:blipFill>
        </p:spPr>
      </p:sp>
      <p:sp>
        <p:nvSpPr>
          <p:cNvPr name="Freeform 15" id="15"/>
          <p:cNvSpPr/>
          <p:nvPr/>
        </p:nvSpPr>
        <p:spPr>
          <a:xfrm flipH="false" flipV="false" rot="0">
            <a:off x="685800" y="4697815"/>
            <a:ext cx="8937771" cy="5027496"/>
          </a:xfrm>
          <a:custGeom>
            <a:avLst/>
            <a:gdLst/>
            <a:ahLst/>
            <a:cxnLst/>
            <a:rect r="r" b="b" t="t" l="l"/>
            <a:pathLst>
              <a:path h="5027496" w="8937771">
                <a:moveTo>
                  <a:pt x="0" y="0"/>
                </a:moveTo>
                <a:lnTo>
                  <a:pt x="8937771" y="0"/>
                </a:lnTo>
                <a:lnTo>
                  <a:pt x="8937771" y="5027496"/>
                </a:lnTo>
                <a:lnTo>
                  <a:pt x="0" y="5027496"/>
                </a:lnTo>
                <a:lnTo>
                  <a:pt x="0" y="0"/>
                </a:lnTo>
                <a:close/>
              </a:path>
            </a:pathLst>
          </a:custGeom>
          <a:blipFill>
            <a:blip r:embed="rId11"/>
            <a:stretch>
              <a:fillRect l="0" t="0" r="0" b="0"/>
            </a:stretch>
          </a:blipFill>
        </p:spPr>
      </p:sp>
      <p:sp>
        <p:nvSpPr>
          <p:cNvPr name="Freeform 16" id="16"/>
          <p:cNvSpPr/>
          <p:nvPr/>
        </p:nvSpPr>
        <p:spPr>
          <a:xfrm flipH="false" flipV="false" rot="0">
            <a:off x="9037470" y="4361971"/>
            <a:ext cx="7901790" cy="5363340"/>
          </a:xfrm>
          <a:custGeom>
            <a:avLst/>
            <a:gdLst/>
            <a:ahLst/>
            <a:cxnLst/>
            <a:rect r="r" b="b" t="t" l="l"/>
            <a:pathLst>
              <a:path h="5363340" w="7901790">
                <a:moveTo>
                  <a:pt x="0" y="0"/>
                </a:moveTo>
                <a:lnTo>
                  <a:pt x="7901790" y="0"/>
                </a:lnTo>
                <a:lnTo>
                  <a:pt x="7901790" y="5363340"/>
                </a:lnTo>
                <a:lnTo>
                  <a:pt x="0" y="5363340"/>
                </a:lnTo>
                <a:lnTo>
                  <a:pt x="0" y="0"/>
                </a:lnTo>
                <a:close/>
              </a:path>
            </a:pathLst>
          </a:custGeom>
          <a:blipFill>
            <a:blip r:embed="rId12"/>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004872" y="0"/>
            <a:ext cx="14278255" cy="9694097"/>
          </a:xfrm>
          <a:custGeom>
            <a:avLst/>
            <a:gdLst/>
            <a:ahLst/>
            <a:cxnLst/>
            <a:rect r="r" b="b" t="t" l="l"/>
            <a:pathLst>
              <a:path h="9694097" w="14278255">
                <a:moveTo>
                  <a:pt x="0" y="0"/>
                </a:moveTo>
                <a:lnTo>
                  <a:pt x="14278256" y="0"/>
                </a:lnTo>
                <a:lnTo>
                  <a:pt x="14278256" y="9694097"/>
                </a:lnTo>
                <a:lnTo>
                  <a:pt x="0" y="9694097"/>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The Einsatzgruppen and the Final Solution</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From 1941, as the German army advanced eastward, it was followed by the </a:t>
            </a:r>
            <a:r>
              <a:rPr lang="en-US" sz="3000">
                <a:solidFill>
                  <a:srgbClr val="000000"/>
                </a:solidFill>
                <a:latin typeface="Arial Bold"/>
              </a:rPr>
              <a:t>Einsatzgruppen</a:t>
            </a:r>
            <a:r>
              <a:rPr lang="en-US" sz="3000">
                <a:solidFill>
                  <a:srgbClr val="000000"/>
                </a:solidFill>
                <a:latin typeface="Arial"/>
              </a:rPr>
              <a:t>. This group were special mobile killing squads that executed ‘anti-German elements’ in the occupied territories. They killed Jews, local resistance fighters, government officials and others. Mass executions took place in forests or other isolated areas. Senior officers noted that this method (a) badly affected their soldier’s mental health and (b) was not efficient enough.</a:t>
            </a:r>
          </a:p>
          <a:p>
            <a:pPr algn="l">
              <a:lnSpc>
                <a:spcPts val="4200"/>
              </a:lnSpc>
            </a:pPr>
            <a:r>
              <a:rPr lang="en-US" sz="3000">
                <a:solidFill>
                  <a:srgbClr val="000000"/>
                </a:solidFill>
                <a:latin typeface="Arial"/>
              </a:rPr>
              <a:t>In 1942, </a:t>
            </a:r>
            <a:r>
              <a:rPr lang="en-US" sz="3000" u="sng">
                <a:solidFill>
                  <a:srgbClr val="000000"/>
                </a:solidFill>
                <a:latin typeface="Arial"/>
              </a:rPr>
              <a:t>the Nazis formulated their official plan to exterminate the Jewish population of Europe</a:t>
            </a:r>
            <a:r>
              <a:rPr lang="en-US" sz="3000">
                <a:solidFill>
                  <a:srgbClr val="000000"/>
                </a:solidFill>
                <a:latin typeface="Arial"/>
              </a:rPr>
              <a:t>. This was called “</a:t>
            </a:r>
            <a:r>
              <a:rPr lang="en-US" sz="3000">
                <a:solidFill>
                  <a:srgbClr val="000000"/>
                </a:solidFill>
                <a:latin typeface="Arial Bold"/>
              </a:rPr>
              <a:t>The Final Solution</a:t>
            </a:r>
            <a:r>
              <a:rPr lang="en-US" sz="3000">
                <a:solidFill>
                  <a:srgbClr val="000000"/>
                </a:solidFill>
                <a:latin typeface="Arial"/>
              </a:rPr>
              <a:t>”. It was agreed at a conference lasting less than two hours in the Wannsee suburb of Berlin on 20th January 1942. Fifteen senior Nazi and German government members were present. </a:t>
            </a:r>
            <a:r>
              <a:rPr lang="en-US" sz="3000">
                <a:solidFill>
                  <a:srgbClr val="000000"/>
                </a:solidFill>
                <a:latin typeface="Arial Bold"/>
              </a:rPr>
              <a:t>Heinrich Himmler </a:t>
            </a:r>
            <a:r>
              <a:rPr lang="en-US" sz="3000">
                <a:solidFill>
                  <a:srgbClr val="000000"/>
                </a:solidFill>
                <a:latin typeface="Arial"/>
              </a:rPr>
              <a:t>was placed in charge of this secret policy. Approximately </a:t>
            </a:r>
            <a:r>
              <a:rPr lang="en-US" sz="3000">
                <a:solidFill>
                  <a:srgbClr val="000000"/>
                </a:solidFill>
                <a:latin typeface="Arial Bold"/>
              </a:rPr>
              <a:t>11 million Jews </a:t>
            </a:r>
            <a:r>
              <a:rPr lang="en-US" sz="3000">
                <a:solidFill>
                  <a:srgbClr val="000000"/>
                </a:solidFill>
                <a:latin typeface="Arial"/>
              </a:rPr>
              <a:t>lived in wider Europe at the time. The Nazis began to empty the ghettos by deporting the Jewish population to </a:t>
            </a:r>
            <a:r>
              <a:rPr lang="en-US" sz="3000">
                <a:solidFill>
                  <a:srgbClr val="000000"/>
                </a:solidFill>
                <a:latin typeface="Arial Bold"/>
              </a:rPr>
              <a:t>concentration camps</a:t>
            </a:r>
            <a:r>
              <a:rPr lang="en-US" sz="3000">
                <a:solidFill>
                  <a:srgbClr val="000000"/>
                </a:solidFill>
                <a:latin typeface="Arial"/>
              </a:rPr>
              <a:t>. Over 450,000 Jews once lived in the Warsaw ghetto. By the summer of 1943, it is estimated that 395,000 had either died or had been deported to the camps.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315 (Artefact, 2nd Edition)</a:t>
            </a:r>
          </a:p>
        </p:txBody>
      </p:sp>
      <p:sp>
        <p:nvSpPr>
          <p:cNvPr name="TextBox 7" id="7"/>
          <p:cNvSpPr txBox="true"/>
          <p:nvPr/>
        </p:nvSpPr>
        <p:spPr>
          <a:xfrm rot="0">
            <a:off x="1028700" y="1819275"/>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BF63"/>
                </a:solidFill>
                <a:latin typeface="Arial"/>
              </a:rPr>
              <a:t>Explain the terms; Holocaust and ghetto.</a:t>
            </a:r>
          </a:p>
          <a:p>
            <a:pPr algn="l" marL="647702" indent="-323851" lvl="1">
              <a:lnSpc>
                <a:spcPts val="4200"/>
              </a:lnSpc>
              <a:buAutoNum type="arabicPeriod" startAt="1"/>
            </a:pPr>
            <a:r>
              <a:rPr lang="en-US" sz="3000">
                <a:solidFill>
                  <a:srgbClr val="00BF63"/>
                </a:solidFill>
                <a:latin typeface="Arial"/>
              </a:rPr>
              <a:t>How did the Nazis target the Jewish people before World War II?</a:t>
            </a:r>
          </a:p>
          <a:p>
            <a:pPr algn="l" marL="647702" indent="-323851" lvl="1">
              <a:lnSpc>
                <a:spcPts val="4200"/>
              </a:lnSpc>
              <a:buAutoNum type="arabicPeriod" startAt="1"/>
            </a:pPr>
            <a:r>
              <a:rPr lang="en-US" sz="3000">
                <a:solidFill>
                  <a:srgbClr val="00BF63"/>
                </a:solidFill>
                <a:latin typeface="Arial"/>
              </a:rPr>
              <a:t>How many Jews lived in Nazi-occupied Europe?</a:t>
            </a:r>
          </a:p>
          <a:p>
            <a:pPr algn="l" marL="647702" indent="-323851" lvl="1">
              <a:lnSpc>
                <a:spcPts val="4200"/>
              </a:lnSpc>
              <a:buAutoNum type="arabicPeriod" startAt="1"/>
            </a:pPr>
            <a:r>
              <a:rPr lang="en-US" sz="3000">
                <a:solidFill>
                  <a:srgbClr val="00BF63"/>
                </a:solidFill>
                <a:latin typeface="Arial"/>
              </a:rPr>
              <a:t>Describe what happened on </a:t>
            </a:r>
            <a:r>
              <a:rPr lang="en-US" sz="3000">
                <a:solidFill>
                  <a:srgbClr val="00BF63"/>
                </a:solidFill>
                <a:latin typeface="Arial Italics"/>
              </a:rPr>
              <a:t>Kristallnacht. </a:t>
            </a:r>
          </a:p>
          <a:p>
            <a:pPr algn="l" marL="647702" indent="-323851" lvl="1">
              <a:lnSpc>
                <a:spcPts val="4200"/>
              </a:lnSpc>
              <a:buAutoNum type="arabicPeriod" startAt="1"/>
            </a:pPr>
            <a:r>
              <a:rPr lang="en-US" sz="3000">
                <a:solidFill>
                  <a:srgbClr val="00BF63"/>
                </a:solidFill>
                <a:latin typeface="Arial"/>
              </a:rPr>
              <a:t>What were the Einsatzgruppen?</a:t>
            </a:r>
          </a:p>
          <a:p>
            <a:pPr algn="l" marL="647702" indent="-323851" lvl="1">
              <a:lnSpc>
                <a:spcPts val="4200"/>
              </a:lnSpc>
              <a:buAutoNum type="arabicPeriod" startAt="1"/>
            </a:pPr>
            <a:r>
              <a:rPr lang="en-US" sz="3000">
                <a:solidFill>
                  <a:srgbClr val="00BF63"/>
                </a:solidFill>
                <a:latin typeface="Arial"/>
              </a:rPr>
              <a:t>What was decided at the Wannsee Conference?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Concentration Camps</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Concentration camps had been in use by the Nazis since 1933; at </a:t>
            </a:r>
            <a:r>
              <a:rPr lang="en-US" sz="3000">
                <a:solidFill>
                  <a:srgbClr val="000000"/>
                </a:solidFill>
                <a:latin typeface="Arial"/>
              </a:rPr>
              <a:t>first they were </a:t>
            </a:r>
            <a:r>
              <a:rPr lang="en-US" sz="3000">
                <a:solidFill>
                  <a:srgbClr val="000000"/>
                </a:solidFill>
                <a:latin typeface="Arial Bold"/>
              </a:rPr>
              <a:t>forced labour camps</a:t>
            </a:r>
            <a:r>
              <a:rPr lang="en-US" sz="3000">
                <a:solidFill>
                  <a:srgbClr val="000000"/>
                </a:solidFill>
                <a:latin typeface="Arial"/>
              </a:rPr>
              <a:t>. The first was </a:t>
            </a:r>
            <a:r>
              <a:rPr lang="en-US" sz="3000">
                <a:solidFill>
                  <a:srgbClr val="000000"/>
                </a:solidFill>
                <a:latin typeface="Arial Bold"/>
              </a:rPr>
              <a:t>Dachau</a:t>
            </a:r>
            <a:r>
              <a:rPr lang="en-US" sz="3000">
                <a:solidFill>
                  <a:srgbClr val="000000"/>
                </a:solidFill>
                <a:latin typeface="Arial"/>
              </a:rPr>
              <a:t> in Germany. Germany, Poland, Austria, Latvia, the USSR, France, Czechoslovakia and the Netherlands all contained concentration camps. From 1942, </a:t>
            </a:r>
            <a:r>
              <a:rPr lang="en-US" sz="3000">
                <a:solidFill>
                  <a:srgbClr val="000000"/>
                </a:solidFill>
                <a:latin typeface="Arial Bold"/>
              </a:rPr>
              <a:t>special extermination camps </a:t>
            </a:r>
            <a:r>
              <a:rPr lang="en-US" sz="3000">
                <a:solidFill>
                  <a:srgbClr val="000000"/>
                </a:solidFill>
                <a:latin typeface="Arial"/>
              </a:rPr>
              <a:t>were built – all outside Germany. Among these were </a:t>
            </a:r>
            <a:r>
              <a:rPr lang="en-US" sz="3000">
                <a:solidFill>
                  <a:srgbClr val="000000"/>
                </a:solidFill>
                <a:latin typeface="Arial Bold"/>
              </a:rPr>
              <a:t>Auschwitz-Birkenau</a:t>
            </a:r>
            <a:r>
              <a:rPr lang="en-US" sz="3000">
                <a:solidFill>
                  <a:srgbClr val="000000"/>
                </a:solidFill>
                <a:latin typeface="Arial"/>
              </a:rPr>
              <a:t>, </a:t>
            </a:r>
            <a:r>
              <a:rPr lang="en-US" sz="3000">
                <a:solidFill>
                  <a:srgbClr val="000000"/>
                </a:solidFill>
                <a:latin typeface="Arial Bold"/>
              </a:rPr>
              <a:t>Majdanek</a:t>
            </a:r>
            <a:r>
              <a:rPr lang="en-US" sz="3000">
                <a:solidFill>
                  <a:srgbClr val="000000"/>
                </a:solidFill>
                <a:latin typeface="Arial"/>
              </a:rPr>
              <a:t>, </a:t>
            </a:r>
            <a:r>
              <a:rPr lang="en-US" sz="3000">
                <a:solidFill>
                  <a:srgbClr val="000000"/>
                </a:solidFill>
                <a:latin typeface="Arial Bold"/>
              </a:rPr>
              <a:t>Chelmno</a:t>
            </a:r>
            <a:r>
              <a:rPr lang="en-US" sz="3000">
                <a:solidFill>
                  <a:srgbClr val="000000"/>
                </a:solidFill>
                <a:latin typeface="Arial"/>
              </a:rPr>
              <a:t> and </a:t>
            </a:r>
            <a:r>
              <a:rPr lang="en-US" sz="3000">
                <a:solidFill>
                  <a:srgbClr val="000000"/>
                </a:solidFill>
                <a:latin typeface="Arial Bold"/>
              </a:rPr>
              <a:t>Treblinka</a:t>
            </a:r>
            <a:r>
              <a:rPr lang="en-US" sz="3000">
                <a:solidFill>
                  <a:srgbClr val="000000"/>
                </a:solidFill>
                <a:latin typeface="Arial"/>
              </a:rPr>
              <a:t>. There were 28 main concentration camps in total; 22 labour camps and 6 extermination camps. Auschwitz-Birkenau in Poland would become the largest of the extermination camps, consisting of 40 sub-camps.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3266890" y="0"/>
            <a:ext cx="13672370" cy="9725311"/>
          </a:xfrm>
          <a:custGeom>
            <a:avLst/>
            <a:gdLst/>
            <a:ahLst/>
            <a:cxnLst/>
            <a:rect r="r" b="b" t="t" l="l"/>
            <a:pathLst>
              <a:path h="9725311" w="13672370">
                <a:moveTo>
                  <a:pt x="0" y="0"/>
                </a:moveTo>
                <a:lnTo>
                  <a:pt x="13672370" y="0"/>
                </a:lnTo>
                <a:lnTo>
                  <a:pt x="13672370" y="9725311"/>
                </a:lnTo>
                <a:lnTo>
                  <a:pt x="0" y="9725311"/>
                </a:lnTo>
                <a:lnTo>
                  <a:pt x="0" y="0"/>
                </a:lnTo>
                <a:close/>
              </a:path>
            </a:pathLst>
          </a:custGeom>
          <a:blipFill>
            <a:blip r:embed="rId6"/>
            <a:stretch>
              <a:fillRect l="-935" t="-1581" r="-1800" b="-1616"/>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4" id="14"/>
          <p:cNvSpPr txBox="true"/>
          <p:nvPr/>
        </p:nvSpPr>
        <p:spPr>
          <a:xfrm rot="0">
            <a:off x="685800" y="44593"/>
            <a:ext cx="2581090" cy="9550399"/>
          </a:xfrm>
          <a:prstGeom prst="rect">
            <a:avLst/>
          </a:prstGeom>
        </p:spPr>
        <p:txBody>
          <a:bodyPr anchor="t" rtlCol="false" tIns="0" lIns="0" bIns="0" rIns="0">
            <a:spAutoFit/>
          </a:bodyPr>
          <a:lstStyle/>
          <a:p>
            <a:pPr algn="l">
              <a:lnSpc>
                <a:spcPts val="2800"/>
              </a:lnSpc>
            </a:pPr>
            <a:r>
              <a:rPr lang="en-US" sz="2000">
                <a:solidFill>
                  <a:srgbClr val="000000"/>
                </a:solidFill>
                <a:latin typeface="Arial"/>
              </a:rPr>
              <a:t>•</a:t>
            </a:r>
            <a:r>
              <a:rPr lang="en-US" sz="2000">
                <a:solidFill>
                  <a:srgbClr val="00BF63"/>
                </a:solidFill>
                <a:latin typeface="Arial"/>
              </a:rPr>
              <a:t>Arbeitsdorf</a:t>
            </a:r>
          </a:p>
          <a:p>
            <a:pPr algn="l">
              <a:lnSpc>
                <a:spcPts val="2800"/>
              </a:lnSpc>
            </a:pPr>
            <a:r>
              <a:rPr lang="en-US" sz="2000">
                <a:solidFill>
                  <a:srgbClr val="000000"/>
                </a:solidFill>
                <a:latin typeface="Arial"/>
              </a:rPr>
              <a:t>•</a:t>
            </a:r>
            <a:r>
              <a:rPr lang="en-US" sz="2000">
                <a:solidFill>
                  <a:srgbClr val="C00000"/>
                </a:solidFill>
                <a:latin typeface="Arial Bold"/>
              </a:rPr>
              <a:t>Auschwitz-Birkenau</a:t>
            </a:r>
          </a:p>
          <a:p>
            <a:pPr algn="l">
              <a:lnSpc>
                <a:spcPts val="2800"/>
              </a:lnSpc>
            </a:pPr>
            <a:r>
              <a:rPr lang="en-US" sz="2000">
                <a:solidFill>
                  <a:srgbClr val="000000"/>
                </a:solidFill>
                <a:latin typeface="Arial"/>
              </a:rPr>
              <a:t>•</a:t>
            </a:r>
            <a:r>
              <a:rPr lang="en-US" sz="2000">
                <a:solidFill>
                  <a:srgbClr val="00BF63"/>
                </a:solidFill>
                <a:latin typeface="Arial"/>
              </a:rPr>
              <a:t>Bergen-Belsen</a:t>
            </a:r>
          </a:p>
          <a:p>
            <a:pPr algn="l">
              <a:lnSpc>
                <a:spcPts val="2800"/>
              </a:lnSpc>
            </a:pPr>
            <a:r>
              <a:rPr lang="en-US" sz="2000">
                <a:solidFill>
                  <a:srgbClr val="000000"/>
                </a:solidFill>
                <a:latin typeface="Arial"/>
              </a:rPr>
              <a:t>•</a:t>
            </a:r>
            <a:r>
              <a:rPr lang="en-US" sz="2000">
                <a:solidFill>
                  <a:srgbClr val="C00000"/>
                </a:solidFill>
                <a:latin typeface="Arial Bold"/>
              </a:rPr>
              <a:t>Belzec</a:t>
            </a:r>
          </a:p>
          <a:p>
            <a:pPr algn="l">
              <a:lnSpc>
                <a:spcPts val="2800"/>
              </a:lnSpc>
            </a:pPr>
            <a:r>
              <a:rPr lang="en-US" sz="2000">
                <a:solidFill>
                  <a:srgbClr val="000000"/>
                </a:solidFill>
                <a:latin typeface="Arial"/>
              </a:rPr>
              <a:t>•</a:t>
            </a:r>
            <a:r>
              <a:rPr lang="en-US" sz="2000">
                <a:solidFill>
                  <a:srgbClr val="00BF63"/>
                </a:solidFill>
                <a:latin typeface="Arial"/>
              </a:rPr>
              <a:t>Buchenwald</a:t>
            </a:r>
          </a:p>
          <a:p>
            <a:pPr algn="l">
              <a:lnSpc>
                <a:spcPts val="2800"/>
              </a:lnSpc>
            </a:pPr>
            <a:r>
              <a:rPr lang="en-US" sz="2000">
                <a:solidFill>
                  <a:srgbClr val="000000"/>
                </a:solidFill>
                <a:latin typeface="Arial"/>
              </a:rPr>
              <a:t>•</a:t>
            </a:r>
            <a:r>
              <a:rPr lang="en-US" sz="2000">
                <a:solidFill>
                  <a:srgbClr val="C00000"/>
                </a:solidFill>
                <a:latin typeface="Arial Bold"/>
              </a:rPr>
              <a:t>Chelmno</a:t>
            </a:r>
          </a:p>
          <a:p>
            <a:pPr algn="l">
              <a:lnSpc>
                <a:spcPts val="2800"/>
              </a:lnSpc>
            </a:pPr>
            <a:r>
              <a:rPr lang="en-US" sz="2000">
                <a:solidFill>
                  <a:srgbClr val="000000"/>
                </a:solidFill>
                <a:latin typeface="Arial"/>
              </a:rPr>
              <a:t>•</a:t>
            </a:r>
            <a:r>
              <a:rPr lang="en-US" sz="2000">
                <a:solidFill>
                  <a:srgbClr val="00BF63"/>
                </a:solidFill>
                <a:latin typeface="Arial"/>
              </a:rPr>
              <a:t>Dachau</a:t>
            </a:r>
          </a:p>
          <a:p>
            <a:pPr algn="l">
              <a:lnSpc>
                <a:spcPts val="2800"/>
              </a:lnSpc>
            </a:pPr>
            <a:r>
              <a:rPr lang="en-US" sz="2000">
                <a:solidFill>
                  <a:srgbClr val="000000"/>
                </a:solidFill>
                <a:latin typeface="Arial"/>
              </a:rPr>
              <a:t>•</a:t>
            </a:r>
            <a:r>
              <a:rPr lang="en-US" sz="2000">
                <a:solidFill>
                  <a:srgbClr val="00BF63"/>
                </a:solidFill>
                <a:latin typeface="Arial"/>
              </a:rPr>
              <a:t>Flossenburg</a:t>
            </a:r>
          </a:p>
          <a:p>
            <a:pPr algn="l">
              <a:lnSpc>
                <a:spcPts val="2800"/>
              </a:lnSpc>
            </a:pPr>
            <a:r>
              <a:rPr lang="en-US" sz="2000">
                <a:solidFill>
                  <a:srgbClr val="000000"/>
                </a:solidFill>
                <a:latin typeface="Arial"/>
              </a:rPr>
              <a:t>•</a:t>
            </a:r>
            <a:r>
              <a:rPr lang="en-US" sz="2000">
                <a:solidFill>
                  <a:srgbClr val="00BF63"/>
                </a:solidFill>
                <a:latin typeface="Arial"/>
              </a:rPr>
              <a:t>Gross-Rosen</a:t>
            </a:r>
          </a:p>
          <a:p>
            <a:pPr algn="l">
              <a:lnSpc>
                <a:spcPts val="2800"/>
              </a:lnSpc>
            </a:pPr>
            <a:r>
              <a:rPr lang="en-US" sz="2000">
                <a:solidFill>
                  <a:srgbClr val="000000"/>
                </a:solidFill>
                <a:latin typeface="Arial"/>
              </a:rPr>
              <a:t>•</a:t>
            </a:r>
            <a:r>
              <a:rPr lang="en-US" sz="2000">
                <a:solidFill>
                  <a:srgbClr val="00BF63"/>
                </a:solidFill>
                <a:latin typeface="Arial"/>
              </a:rPr>
              <a:t>Herzogenbusch</a:t>
            </a:r>
          </a:p>
          <a:p>
            <a:pPr algn="l">
              <a:lnSpc>
                <a:spcPts val="2800"/>
              </a:lnSpc>
            </a:pPr>
            <a:r>
              <a:rPr lang="en-US" sz="2000">
                <a:solidFill>
                  <a:srgbClr val="000000"/>
                </a:solidFill>
                <a:latin typeface="Arial"/>
              </a:rPr>
              <a:t>•</a:t>
            </a:r>
            <a:r>
              <a:rPr lang="en-US" sz="2000">
                <a:solidFill>
                  <a:srgbClr val="00BF63"/>
                </a:solidFill>
                <a:latin typeface="Arial"/>
              </a:rPr>
              <a:t>Hinzert</a:t>
            </a:r>
          </a:p>
          <a:p>
            <a:pPr algn="l">
              <a:lnSpc>
                <a:spcPts val="2800"/>
              </a:lnSpc>
            </a:pPr>
            <a:r>
              <a:rPr lang="en-US" sz="2000">
                <a:solidFill>
                  <a:srgbClr val="000000"/>
                </a:solidFill>
                <a:latin typeface="Arial"/>
              </a:rPr>
              <a:t>•</a:t>
            </a:r>
            <a:r>
              <a:rPr lang="en-US" sz="2000">
                <a:solidFill>
                  <a:srgbClr val="00BF63"/>
                </a:solidFill>
                <a:latin typeface="Arial"/>
              </a:rPr>
              <a:t>Kaiserwald</a:t>
            </a:r>
          </a:p>
          <a:p>
            <a:pPr algn="l">
              <a:lnSpc>
                <a:spcPts val="2800"/>
              </a:lnSpc>
            </a:pPr>
            <a:r>
              <a:rPr lang="en-US" sz="2000">
                <a:solidFill>
                  <a:srgbClr val="000000"/>
                </a:solidFill>
                <a:latin typeface="Arial"/>
              </a:rPr>
              <a:t>•</a:t>
            </a:r>
            <a:r>
              <a:rPr lang="en-US" sz="2000">
                <a:solidFill>
                  <a:srgbClr val="00BF63"/>
                </a:solidFill>
                <a:latin typeface="Arial"/>
              </a:rPr>
              <a:t>Kauen</a:t>
            </a:r>
          </a:p>
          <a:p>
            <a:pPr algn="l">
              <a:lnSpc>
                <a:spcPts val="2800"/>
              </a:lnSpc>
            </a:pPr>
            <a:r>
              <a:rPr lang="en-US" sz="2000">
                <a:solidFill>
                  <a:srgbClr val="000000"/>
                </a:solidFill>
                <a:latin typeface="Arial"/>
              </a:rPr>
              <a:t>•</a:t>
            </a:r>
            <a:r>
              <a:rPr lang="en-US" sz="2000">
                <a:solidFill>
                  <a:srgbClr val="00BF63"/>
                </a:solidFill>
                <a:latin typeface="Arial"/>
              </a:rPr>
              <a:t>Kraków-Plaszów</a:t>
            </a:r>
          </a:p>
          <a:p>
            <a:pPr algn="l">
              <a:lnSpc>
                <a:spcPts val="2800"/>
              </a:lnSpc>
            </a:pPr>
            <a:r>
              <a:rPr lang="en-US" sz="2000">
                <a:solidFill>
                  <a:srgbClr val="000000"/>
                </a:solidFill>
                <a:latin typeface="Arial"/>
              </a:rPr>
              <a:t>•</a:t>
            </a:r>
            <a:r>
              <a:rPr lang="en-US" sz="2000">
                <a:solidFill>
                  <a:srgbClr val="C00000"/>
                </a:solidFill>
                <a:latin typeface="Arial Bold"/>
              </a:rPr>
              <a:t>Majdanek</a:t>
            </a:r>
          </a:p>
          <a:p>
            <a:pPr algn="l">
              <a:lnSpc>
                <a:spcPts val="2800"/>
              </a:lnSpc>
            </a:pPr>
            <a:r>
              <a:rPr lang="en-US" sz="2000">
                <a:solidFill>
                  <a:srgbClr val="000000"/>
                </a:solidFill>
                <a:latin typeface="Arial"/>
              </a:rPr>
              <a:t>•</a:t>
            </a:r>
            <a:r>
              <a:rPr lang="en-US" sz="2000">
                <a:solidFill>
                  <a:srgbClr val="00BF63"/>
                </a:solidFill>
                <a:latin typeface="Arial"/>
              </a:rPr>
              <a:t>Mauthausen</a:t>
            </a:r>
          </a:p>
          <a:p>
            <a:pPr algn="l">
              <a:lnSpc>
                <a:spcPts val="2800"/>
              </a:lnSpc>
            </a:pPr>
            <a:r>
              <a:rPr lang="en-US" sz="2000">
                <a:solidFill>
                  <a:srgbClr val="000000"/>
                </a:solidFill>
                <a:latin typeface="Arial"/>
              </a:rPr>
              <a:t>•</a:t>
            </a:r>
            <a:r>
              <a:rPr lang="en-US" sz="2000">
                <a:solidFill>
                  <a:srgbClr val="00BF63"/>
                </a:solidFill>
                <a:latin typeface="Arial"/>
              </a:rPr>
              <a:t>Mittlebau-Dora</a:t>
            </a:r>
          </a:p>
          <a:p>
            <a:pPr algn="l">
              <a:lnSpc>
                <a:spcPts val="2800"/>
              </a:lnSpc>
            </a:pPr>
            <a:r>
              <a:rPr lang="en-US" sz="2000">
                <a:solidFill>
                  <a:srgbClr val="000000"/>
                </a:solidFill>
                <a:latin typeface="Arial"/>
              </a:rPr>
              <a:t>•</a:t>
            </a:r>
            <a:r>
              <a:rPr lang="en-US" sz="2000">
                <a:solidFill>
                  <a:srgbClr val="00BF63"/>
                </a:solidFill>
                <a:latin typeface="Arial"/>
              </a:rPr>
              <a:t>Natzweiler-Struthof</a:t>
            </a:r>
          </a:p>
          <a:p>
            <a:pPr algn="l">
              <a:lnSpc>
                <a:spcPts val="2800"/>
              </a:lnSpc>
            </a:pPr>
            <a:r>
              <a:rPr lang="en-US" sz="2000">
                <a:solidFill>
                  <a:srgbClr val="000000"/>
                </a:solidFill>
                <a:latin typeface="Arial"/>
              </a:rPr>
              <a:t>•</a:t>
            </a:r>
            <a:r>
              <a:rPr lang="en-US" sz="2000">
                <a:solidFill>
                  <a:srgbClr val="00BF63"/>
                </a:solidFill>
                <a:latin typeface="Arial"/>
              </a:rPr>
              <a:t>Neuengamme</a:t>
            </a:r>
          </a:p>
          <a:p>
            <a:pPr algn="l">
              <a:lnSpc>
                <a:spcPts val="2800"/>
              </a:lnSpc>
            </a:pPr>
            <a:r>
              <a:rPr lang="en-US" sz="2000">
                <a:solidFill>
                  <a:srgbClr val="000000"/>
                </a:solidFill>
                <a:latin typeface="Arial"/>
              </a:rPr>
              <a:t>•</a:t>
            </a:r>
            <a:r>
              <a:rPr lang="en-US" sz="2000">
                <a:solidFill>
                  <a:srgbClr val="00BF63"/>
                </a:solidFill>
                <a:latin typeface="Arial"/>
              </a:rPr>
              <a:t>Nidederhagen</a:t>
            </a:r>
          </a:p>
          <a:p>
            <a:pPr algn="l">
              <a:lnSpc>
                <a:spcPts val="2800"/>
              </a:lnSpc>
            </a:pPr>
            <a:r>
              <a:rPr lang="en-US" sz="2000">
                <a:solidFill>
                  <a:srgbClr val="000000"/>
                </a:solidFill>
                <a:latin typeface="Arial"/>
              </a:rPr>
              <a:t>•</a:t>
            </a:r>
            <a:r>
              <a:rPr lang="en-US" sz="2000">
                <a:solidFill>
                  <a:srgbClr val="00BF63"/>
                </a:solidFill>
                <a:latin typeface="Arial"/>
              </a:rPr>
              <a:t>Ravensbruck</a:t>
            </a:r>
          </a:p>
          <a:p>
            <a:pPr algn="l">
              <a:lnSpc>
                <a:spcPts val="2800"/>
              </a:lnSpc>
            </a:pPr>
            <a:r>
              <a:rPr lang="en-US" sz="2000">
                <a:solidFill>
                  <a:srgbClr val="000000"/>
                </a:solidFill>
                <a:latin typeface="Arial"/>
              </a:rPr>
              <a:t>•</a:t>
            </a:r>
            <a:r>
              <a:rPr lang="en-US" sz="2000">
                <a:solidFill>
                  <a:srgbClr val="00BF63"/>
                </a:solidFill>
                <a:latin typeface="Arial"/>
              </a:rPr>
              <a:t>Sachsenhausen</a:t>
            </a:r>
          </a:p>
          <a:p>
            <a:pPr algn="l">
              <a:lnSpc>
                <a:spcPts val="2800"/>
              </a:lnSpc>
            </a:pPr>
            <a:r>
              <a:rPr lang="en-US" sz="2000">
                <a:solidFill>
                  <a:srgbClr val="000000"/>
                </a:solidFill>
                <a:latin typeface="Arial"/>
              </a:rPr>
              <a:t>•</a:t>
            </a:r>
            <a:r>
              <a:rPr lang="en-US" sz="2000">
                <a:solidFill>
                  <a:srgbClr val="C00000"/>
                </a:solidFill>
                <a:latin typeface="Arial Bold"/>
              </a:rPr>
              <a:t>Sobibor</a:t>
            </a:r>
          </a:p>
          <a:p>
            <a:pPr algn="l">
              <a:lnSpc>
                <a:spcPts val="2800"/>
              </a:lnSpc>
            </a:pPr>
            <a:r>
              <a:rPr lang="en-US" sz="2000">
                <a:solidFill>
                  <a:srgbClr val="000000"/>
                </a:solidFill>
                <a:latin typeface="Arial"/>
              </a:rPr>
              <a:t>•</a:t>
            </a:r>
            <a:r>
              <a:rPr lang="en-US" sz="2000">
                <a:solidFill>
                  <a:srgbClr val="00BF63"/>
                </a:solidFill>
                <a:latin typeface="Arial"/>
              </a:rPr>
              <a:t>Stutthof</a:t>
            </a:r>
          </a:p>
          <a:p>
            <a:pPr algn="l">
              <a:lnSpc>
                <a:spcPts val="2800"/>
              </a:lnSpc>
            </a:pPr>
            <a:r>
              <a:rPr lang="en-US" sz="2000">
                <a:solidFill>
                  <a:srgbClr val="000000"/>
                </a:solidFill>
                <a:latin typeface="Arial"/>
              </a:rPr>
              <a:t>•</a:t>
            </a:r>
            <a:r>
              <a:rPr lang="en-US" sz="2000">
                <a:solidFill>
                  <a:srgbClr val="C00000"/>
                </a:solidFill>
                <a:latin typeface="Arial Bold"/>
              </a:rPr>
              <a:t>Treblinka</a:t>
            </a:r>
          </a:p>
          <a:p>
            <a:pPr algn="l">
              <a:lnSpc>
                <a:spcPts val="2800"/>
              </a:lnSpc>
            </a:pPr>
            <a:r>
              <a:rPr lang="en-US" sz="2000">
                <a:solidFill>
                  <a:srgbClr val="000000"/>
                </a:solidFill>
                <a:latin typeface="Arial"/>
              </a:rPr>
              <a:t>•</a:t>
            </a:r>
            <a:r>
              <a:rPr lang="en-US" sz="2000">
                <a:solidFill>
                  <a:srgbClr val="00BF63"/>
                </a:solidFill>
                <a:latin typeface="Arial"/>
              </a:rPr>
              <a:t>Vaivara</a:t>
            </a:r>
          </a:p>
          <a:p>
            <a:pPr algn="l">
              <a:lnSpc>
                <a:spcPts val="2800"/>
              </a:lnSpc>
            </a:pPr>
            <a:r>
              <a:rPr lang="en-US" sz="2000">
                <a:solidFill>
                  <a:srgbClr val="000000"/>
                </a:solidFill>
                <a:latin typeface="Arial"/>
              </a:rPr>
              <a:t>•</a:t>
            </a:r>
            <a:r>
              <a:rPr lang="en-US" sz="2000">
                <a:solidFill>
                  <a:srgbClr val="00BF63"/>
                </a:solidFill>
                <a:latin typeface="Arial"/>
              </a:rPr>
              <a:t>Warsaw</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Freeform 13" id="13"/>
          <p:cNvSpPr/>
          <p:nvPr/>
        </p:nvSpPr>
        <p:spPr>
          <a:xfrm flipH="false" flipV="false" rot="0">
            <a:off x="685800" y="0"/>
            <a:ext cx="16253460" cy="9142571"/>
          </a:xfrm>
          <a:custGeom>
            <a:avLst/>
            <a:gdLst/>
            <a:ahLst/>
            <a:cxnLst/>
            <a:rect r="r" b="b" t="t" l="l"/>
            <a:pathLst>
              <a:path h="9142571" w="16253460">
                <a:moveTo>
                  <a:pt x="0" y="0"/>
                </a:moveTo>
                <a:lnTo>
                  <a:pt x="16253460" y="0"/>
                </a:lnTo>
                <a:lnTo>
                  <a:pt x="16253460" y="9142571"/>
                </a:lnTo>
                <a:lnTo>
                  <a:pt x="0" y="9142571"/>
                </a:lnTo>
                <a:lnTo>
                  <a:pt x="0" y="0"/>
                </a:lnTo>
                <a:close/>
              </a:path>
            </a:pathLst>
          </a:custGeom>
          <a:blipFill>
            <a:blip r:embed="rId9"/>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a:solidFill>
                  <a:srgbClr val="004AAD"/>
                </a:solidFill>
                <a:latin typeface="Arial Bold"/>
              </a:rPr>
              <a:t>Life and Death in the Concentration Camps</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1755775"/>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Jews from all Nazi-occupied Europe were transported to the camps on trains where they would be told to work. </a:t>
            </a:r>
            <a:r>
              <a:rPr lang="en-US" sz="2500">
                <a:solidFill>
                  <a:srgbClr val="000000"/>
                </a:solidFill>
                <a:latin typeface="Arial"/>
              </a:rPr>
              <a:t>Several camps had signs reading “</a:t>
            </a:r>
            <a:r>
              <a:rPr lang="en-US" sz="2500">
                <a:solidFill>
                  <a:srgbClr val="000000"/>
                </a:solidFill>
                <a:latin typeface="Arial Bold"/>
              </a:rPr>
              <a:t>Arbeit macht frei</a:t>
            </a:r>
            <a:r>
              <a:rPr lang="en-US" sz="2500">
                <a:solidFill>
                  <a:srgbClr val="000000"/>
                </a:solidFill>
                <a:latin typeface="Arial"/>
              </a:rPr>
              <a:t>” (</a:t>
            </a:r>
            <a:r>
              <a:rPr lang="en-US" sz="2500">
                <a:solidFill>
                  <a:srgbClr val="000000"/>
                </a:solidFill>
                <a:latin typeface="Arial Italics"/>
              </a:rPr>
              <a:t>work makes one free</a:t>
            </a:r>
            <a:r>
              <a:rPr lang="en-US" sz="2500">
                <a:solidFill>
                  <a:srgbClr val="000000"/>
                </a:solidFill>
                <a:latin typeface="Arial"/>
              </a:rPr>
              <a:t>). Anyone who arrived unwell or unable to work were separated from the rest and killed immediately. </a:t>
            </a:r>
          </a:p>
          <a:p>
            <a:pPr algn="l">
              <a:lnSpc>
                <a:spcPts val="3500"/>
              </a:lnSpc>
            </a:pPr>
            <a:r>
              <a:rPr lang="en-US" sz="2500">
                <a:solidFill>
                  <a:srgbClr val="000000"/>
                </a:solidFill>
                <a:latin typeface="Arial"/>
              </a:rPr>
              <a:t>Women, men and children were separated. The camps were set up to </a:t>
            </a:r>
            <a:r>
              <a:rPr lang="en-US" sz="2500">
                <a:solidFill>
                  <a:srgbClr val="000000"/>
                </a:solidFill>
                <a:latin typeface="Arial Bold"/>
              </a:rPr>
              <a:t>remove a person’s identity </a:t>
            </a:r>
            <a:r>
              <a:rPr lang="en-US" sz="2500">
                <a:solidFill>
                  <a:srgbClr val="000000"/>
                </a:solidFill>
                <a:latin typeface="Arial"/>
              </a:rPr>
              <a:t>– both to diminish fighting spirit amongst the prisoners and to allow soldiers to not think of them as human. </a:t>
            </a:r>
            <a:r>
              <a:rPr lang="en-US" sz="2500">
                <a:solidFill>
                  <a:srgbClr val="000000"/>
                </a:solidFill>
                <a:latin typeface="Arial Bold"/>
              </a:rPr>
              <a:t>Prisoners’ heads were shaved and a number was tattooed on their forearm. </a:t>
            </a:r>
            <a:r>
              <a:rPr lang="en-US" sz="2500">
                <a:solidFill>
                  <a:srgbClr val="000000"/>
                </a:solidFill>
                <a:latin typeface="Arial"/>
              </a:rPr>
              <a:t>They were herded into crowded barracks. Many able-bodied Jews worked until they died of </a:t>
            </a:r>
            <a:r>
              <a:rPr lang="en-US" sz="2500">
                <a:solidFill>
                  <a:srgbClr val="000000"/>
                </a:solidFill>
                <a:latin typeface="Arial Bold"/>
              </a:rPr>
              <a:t>disease</a:t>
            </a:r>
            <a:r>
              <a:rPr lang="en-US" sz="2500">
                <a:solidFill>
                  <a:srgbClr val="000000"/>
                </a:solidFill>
                <a:latin typeface="Arial"/>
              </a:rPr>
              <a:t>, </a:t>
            </a:r>
            <a:r>
              <a:rPr lang="en-US" sz="2500">
                <a:solidFill>
                  <a:srgbClr val="000000"/>
                </a:solidFill>
                <a:latin typeface="Arial Bold"/>
              </a:rPr>
              <a:t>starved</a:t>
            </a:r>
            <a:r>
              <a:rPr lang="en-US" sz="2500">
                <a:solidFill>
                  <a:srgbClr val="000000"/>
                </a:solidFill>
                <a:latin typeface="Arial"/>
              </a:rPr>
              <a:t> or were </a:t>
            </a:r>
            <a:r>
              <a:rPr lang="en-US" sz="2500">
                <a:solidFill>
                  <a:srgbClr val="000000"/>
                </a:solidFill>
                <a:latin typeface="Arial Bold"/>
              </a:rPr>
              <a:t>murdered </a:t>
            </a:r>
            <a:r>
              <a:rPr lang="en-US" sz="2500">
                <a:solidFill>
                  <a:srgbClr val="000000"/>
                </a:solidFill>
                <a:latin typeface="Arial"/>
              </a:rPr>
              <a:t>while others died due to the harsh conditions and living conditions.</a:t>
            </a:r>
          </a:p>
          <a:p>
            <a:pPr algn="l">
              <a:lnSpc>
                <a:spcPts val="3500"/>
              </a:lnSpc>
            </a:pPr>
            <a:r>
              <a:rPr lang="en-US" sz="2500">
                <a:solidFill>
                  <a:srgbClr val="000000"/>
                </a:solidFill>
                <a:latin typeface="Arial"/>
              </a:rPr>
              <a:t>Some prisoners – especially twins – were used for </a:t>
            </a:r>
            <a:r>
              <a:rPr lang="en-US" sz="2500">
                <a:solidFill>
                  <a:srgbClr val="000000"/>
                </a:solidFill>
                <a:latin typeface="Arial Bold"/>
              </a:rPr>
              <a:t>medical experiments</a:t>
            </a:r>
            <a:r>
              <a:rPr lang="en-US" sz="2500">
                <a:solidFill>
                  <a:srgbClr val="000000"/>
                </a:solidFill>
                <a:latin typeface="Arial"/>
              </a:rPr>
              <a:t> without their consent. An SS physician named </a:t>
            </a:r>
            <a:r>
              <a:rPr lang="en-US" sz="2500">
                <a:solidFill>
                  <a:srgbClr val="000000"/>
                </a:solidFill>
                <a:latin typeface="Arial Bold"/>
              </a:rPr>
              <a:t>Josef Mengele </a:t>
            </a:r>
            <a:r>
              <a:rPr lang="en-US" sz="2500">
                <a:solidFill>
                  <a:srgbClr val="000000"/>
                </a:solidFill>
                <a:latin typeface="Arial"/>
              </a:rPr>
              <a:t>carried out such experiments in Auschwitz.</a:t>
            </a:r>
          </a:p>
          <a:p>
            <a:pPr algn="l">
              <a:lnSpc>
                <a:spcPts val="3500"/>
              </a:lnSpc>
            </a:pPr>
            <a:r>
              <a:rPr lang="en-US" sz="2500">
                <a:solidFill>
                  <a:srgbClr val="000000"/>
                </a:solidFill>
                <a:latin typeface="Arial"/>
              </a:rPr>
              <a:t>In the six extermination camps, some prisoners were shot but the majority were killed in large fake shower units which were actually </a:t>
            </a:r>
            <a:r>
              <a:rPr lang="en-US" sz="2500">
                <a:solidFill>
                  <a:srgbClr val="000000"/>
                </a:solidFill>
                <a:latin typeface="Arial Bold"/>
              </a:rPr>
              <a:t>gas chambers</a:t>
            </a:r>
            <a:r>
              <a:rPr lang="en-US" sz="2500">
                <a:solidFill>
                  <a:srgbClr val="000000"/>
                </a:solidFill>
                <a:latin typeface="Arial"/>
              </a:rPr>
              <a:t>. </a:t>
            </a:r>
            <a:r>
              <a:rPr lang="en-US" sz="2500">
                <a:solidFill>
                  <a:srgbClr val="000000"/>
                </a:solidFill>
                <a:latin typeface="Arial Bold"/>
              </a:rPr>
              <a:t>Zyklon B</a:t>
            </a:r>
            <a:r>
              <a:rPr lang="en-US" sz="2500">
                <a:solidFill>
                  <a:srgbClr val="000000"/>
                </a:solidFill>
                <a:latin typeface="Arial"/>
              </a:rPr>
              <a:t> (a cyanide poison) or </a:t>
            </a:r>
            <a:r>
              <a:rPr lang="en-US" sz="2500">
                <a:solidFill>
                  <a:srgbClr val="000000"/>
                </a:solidFill>
                <a:latin typeface="Arial Bold"/>
              </a:rPr>
              <a:t>carbon monoxide </a:t>
            </a:r>
            <a:r>
              <a:rPr lang="en-US" sz="2500">
                <a:solidFill>
                  <a:srgbClr val="000000"/>
                </a:solidFill>
                <a:latin typeface="Arial"/>
              </a:rPr>
              <a:t>gases were used. Any gold fillings in their teeth was extracted and their bodies were cremated by other prisoners. The Nazis had first used the gas years earlier to kill thousand of Germans with physical or intellectual disabilities.</a:t>
            </a:r>
          </a:p>
          <a:p>
            <a:pPr algn="l">
              <a:lnSpc>
                <a:spcPts val="3500"/>
              </a:lnSpc>
            </a:pPr>
            <a:r>
              <a:rPr lang="en-US" sz="2500">
                <a:solidFill>
                  <a:srgbClr val="000000"/>
                </a:solidFill>
                <a:latin typeface="Arial"/>
              </a:rPr>
              <a:t>As the tide of the war started to turn in favour of the Allies, the deportation to the camps, executions and gassings all accelerated because Hitler wanted to kill as many Jews while he could. While the Allies closed in, the SS destroyed as much evidence as they could and forced prisoners from the camps in death marches. Many died due to starvation or harsh weather while others were executed when they collapsed or fell behind.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9144000" cy="5143500"/>
          </a:xfrm>
          <a:custGeom>
            <a:avLst/>
            <a:gdLst/>
            <a:ahLst/>
            <a:cxnLst/>
            <a:rect r="r" b="b" t="t" l="l"/>
            <a:pathLst>
              <a:path h="5143500" w="9144000">
                <a:moveTo>
                  <a:pt x="0" y="0"/>
                </a:moveTo>
                <a:lnTo>
                  <a:pt x="9144000" y="0"/>
                </a:lnTo>
                <a:lnTo>
                  <a:pt x="9144000" y="5143500"/>
                </a:lnTo>
                <a:lnTo>
                  <a:pt x="0" y="5143500"/>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9829800" y="1434763"/>
            <a:ext cx="7109460" cy="7417473"/>
          </a:xfrm>
          <a:custGeom>
            <a:avLst/>
            <a:gdLst/>
            <a:ahLst/>
            <a:cxnLst/>
            <a:rect r="r" b="b" t="t" l="l"/>
            <a:pathLst>
              <a:path h="7417473" w="7109460">
                <a:moveTo>
                  <a:pt x="0" y="0"/>
                </a:moveTo>
                <a:lnTo>
                  <a:pt x="7109460" y="0"/>
                </a:lnTo>
                <a:lnTo>
                  <a:pt x="7109460" y="7417474"/>
                </a:lnTo>
                <a:lnTo>
                  <a:pt x="0" y="7417474"/>
                </a:lnTo>
                <a:lnTo>
                  <a:pt x="0" y="0"/>
                </a:lnTo>
                <a:close/>
              </a:path>
            </a:pathLst>
          </a:custGeom>
          <a:blipFill>
            <a:blip r:embed="rId10"/>
            <a:stretch>
              <a:fillRect l="-7885" t="-3020" r="-32518" b="-3569"/>
            </a:stretch>
          </a:blipFill>
        </p:spPr>
      </p:sp>
      <p:sp>
        <p:nvSpPr>
          <p:cNvPr name="Freeform 15" id="15"/>
          <p:cNvSpPr/>
          <p:nvPr/>
        </p:nvSpPr>
        <p:spPr>
          <a:xfrm flipH="false" flipV="false" rot="0">
            <a:off x="2050105" y="5143500"/>
            <a:ext cx="6415390" cy="4581811"/>
          </a:xfrm>
          <a:custGeom>
            <a:avLst/>
            <a:gdLst/>
            <a:ahLst/>
            <a:cxnLst/>
            <a:rect r="r" b="b" t="t" l="l"/>
            <a:pathLst>
              <a:path h="4581811" w="6415390">
                <a:moveTo>
                  <a:pt x="0" y="0"/>
                </a:moveTo>
                <a:lnTo>
                  <a:pt x="6415390" y="0"/>
                </a:lnTo>
                <a:lnTo>
                  <a:pt x="6415390" y="4581811"/>
                </a:lnTo>
                <a:lnTo>
                  <a:pt x="0" y="4581811"/>
                </a:lnTo>
                <a:lnTo>
                  <a:pt x="0" y="0"/>
                </a:lnTo>
                <a:close/>
              </a:path>
            </a:pathLst>
          </a:custGeom>
          <a:blipFill>
            <a:blip r:embed="rId11"/>
            <a:stretch>
              <a:fillRect l="-3999" t="-2757" r="-2363" b="-3309"/>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7" id="7"/>
          <p:cNvSpPr txBox="true"/>
          <p:nvPr/>
        </p:nvSpPr>
        <p:spPr>
          <a:xfrm rot="0">
            <a:off x="1028700" y="2120899"/>
            <a:ext cx="15609955" cy="11144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3.10</a:t>
            </a:r>
            <a:r>
              <a:rPr lang="en-US" sz="3000">
                <a:solidFill>
                  <a:srgbClr val="000000"/>
                </a:solidFill>
                <a:latin typeface="Arial"/>
              </a:rPr>
              <a:t> </a:t>
            </a:r>
            <a:r>
              <a:rPr lang="en-US" sz="3000">
                <a:solidFill>
                  <a:srgbClr val="000000"/>
                </a:solidFill>
                <a:latin typeface="Arial Bold"/>
              </a:rPr>
              <a:t>EXPLORE</a:t>
            </a:r>
            <a:r>
              <a:rPr lang="en-US" sz="3000">
                <a:solidFill>
                  <a:srgbClr val="000000"/>
                </a:solidFill>
                <a:latin typeface="Arial"/>
              </a:rPr>
              <a:t> the significance of genocide, including the causes, course and consequences of the </a:t>
            </a:r>
            <a:r>
              <a:rPr lang="en-US" sz="3000">
                <a:solidFill>
                  <a:srgbClr val="000000"/>
                </a:solidFill>
                <a:latin typeface="Arial Bold"/>
              </a:rPr>
              <a:t>Holocaust</a:t>
            </a:r>
            <a:r>
              <a:rPr lang="en-US" sz="3000">
                <a:solidFill>
                  <a:srgbClr val="000000"/>
                </a:solidFill>
                <a:latin typeface="Arial"/>
              </a:rPr>
              <a: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16253460" cy="9142571"/>
          </a:xfrm>
          <a:custGeom>
            <a:avLst/>
            <a:gdLst/>
            <a:ahLst/>
            <a:cxnLst/>
            <a:rect r="r" b="b" t="t" l="l"/>
            <a:pathLst>
              <a:path h="9142571" w="16253460">
                <a:moveTo>
                  <a:pt x="0" y="0"/>
                </a:moveTo>
                <a:lnTo>
                  <a:pt x="16253460" y="0"/>
                </a:lnTo>
                <a:lnTo>
                  <a:pt x="16253460" y="9142571"/>
                </a:lnTo>
                <a:lnTo>
                  <a:pt x="0" y="9142571"/>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484647" y="0"/>
            <a:ext cx="13318707" cy="9725311"/>
          </a:xfrm>
          <a:custGeom>
            <a:avLst/>
            <a:gdLst/>
            <a:ahLst/>
            <a:cxnLst/>
            <a:rect r="r" b="b" t="t" l="l"/>
            <a:pathLst>
              <a:path h="9725311" w="13318707">
                <a:moveTo>
                  <a:pt x="0" y="0"/>
                </a:moveTo>
                <a:lnTo>
                  <a:pt x="13318706" y="0"/>
                </a:lnTo>
                <a:lnTo>
                  <a:pt x="13318706" y="9725311"/>
                </a:lnTo>
                <a:lnTo>
                  <a:pt x="0" y="9725311"/>
                </a:lnTo>
                <a:lnTo>
                  <a:pt x="0" y="0"/>
                </a:lnTo>
                <a:close/>
              </a:path>
            </a:pathLst>
          </a:custGeom>
          <a:blipFill>
            <a:blip r:embed="rId6"/>
            <a:stretch>
              <a:fillRect l="-3583" t="-2181" r="-4180" b="-2999"/>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6601512" y="2139949"/>
            <a:ext cx="10119243"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Oskar Schindler was born in Moravia, Austria-Hungary (now in Czechia). Schindler grew up in the Sudetenland but was ethically German. In 1935 he joined the pro-Nazi Sudeten German Party and in 1939 he joined the Nazi Party. He leased a formerly Jewish-owned enamelware factory in Krakow, Poland. By 1942 nearly half of the workers at the plant were Jewish. Helped by his wife and staff and using his German connections, he sheltered approximately 1,200 Jews from deportation by employing them in his factories, which supplied the German army during World War II. By the end of the war, Schindler had spent his entire fortune on bribes for officials and on supplies for his employees. In 1962 he was named Righteous Among the Nations - an award recognising non-Jews who risked their lives to save Jews during the Holocaust - by Yad Vashem, Israel’s official Holocaust memorial. He died aged 66 and was buried in the Catholic cemetery on Mount Zion in Jerusalem. </a:t>
            </a:r>
          </a:p>
        </p:txBody>
      </p:sp>
      <p:sp>
        <p:nvSpPr>
          <p:cNvPr name="Freeform 11" id="11"/>
          <p:cNvSpPr/>
          <p:nvPr/>
        </p:nvSpPr>
        <p:spPr>
          <a:xfrm flipH="false" flipV="false" rot="0">
            <a:off x="1028700" y="2244724"/>
            <a:ext cx="4827816" cy="7385049"/>
          </a:xfrm>
          <a:custGeom>
            <a:avLst/>
            <a:gdLst/>
            <a:ahLst/>
            <a:cxnLst/>
            <a:rect r="r" b="b" t="t" l="l"/>
            <a:pathLst>
              <a:path h="7385049" w="4827816">
                <a:moveTo>
                  <a:pt x="0" y="0"/>
                </a:moveTo>
                <a:lnTo>
                  <a:pt x="4827816" y="0"/>
                </a:lnTo>
                <a:lnTo>
                  <a:pt x="4827816" y="7385050"/>
                </a:lnTo>
                <a:lnTo>
                  <a:pt x="0" y="7385050"/>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Oskar Schindler, 1908-1974</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liberation of the camps</a:t>
            </a:r>
          </a:p>
        </p:txBody>
      </p:sp>
      <p:sp>
        <p:nvSpPr>
          <p:cNvPr name="TextBox 7" id="7"/>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a:t>
            </a:r>
            <a:r>
              <a:rPr lang="en-US" sz="3000">
                <a:solidFill>
                  <a:srgbClr val="000000"/>
                </a:solidFill>
                <a:latin typeface="Arial Bold"/>
              </a:rPr>
              <a:t>Soviet soldiers </a:t>
            </a:r>
            <a:r>
              <a:rPr lang="en-US" sz="3000">
                <a:solidFill>
                  <a:srgbClr val="000000"/>
                </a:solidFill>
                <a:latin typeface="Arial"/>
              </a:rPr>
              <a:t>were the first Allies to encounter the camps. Their advance westward was so rapid that the Nazis had no time to dismantle the Madjanek camp in eastern Poland.</a:t>
            </a:r>
          </a:p>
          <a:p>
            <a:pPr algn="l">
              <a:lnSpc>
                <a:spcPts val="4200"/>
              </a:lnSpc>
            </a:pPr>
            <a:r>
              <a:rPr lang="en-US" sz="3000">
                <a:solidFill>
                  <a:srgbClr val="000000"/>
                </a:solidFill>
                <a:latin typeface="Arial"/>
              </a:rPr>
              <a:t>The Soviets arrived on 23rd July 1944, finding the camp nearly intact. </a:t>
            </a:r>
            <a:r>
              <a:rPr lang="en-US" sz="3000">
                <a:solidFill>
                  <a:srgbClr val="000000"/>
                </a:solidFill>
                <a:latin typeface="Arial Bold"/>
              </a:rPr>
              <a:t>Crematorium ovens</a:t>
            </a:r>
            <a:r>
              <a:rPr lang="en-US" sz="3000">
                <a:solidFill>
                  <a:srgbClr val="000000"/>
                </a:solidFill>
                <a:latin typeface="Arial"/>
              </a:rPr>
              <a:t>, </a:t>
            </a:r>
            <a:r>
              <a:rPr lang="en-US" sz="3000">
                <a:solidFill>
                  <a:srgbClr val="000000"/>
                </a:solidFill>
                <a:latin typeface="Arial Bold"/>
              </a:rPr>
              <a:t>mass graves </a:t>
            </a:r>
            <a:r>
              <a:rPr lang="en-US" sz="3000">
                <a:solidFill>
                  <a:srgbClr val="000000"/>
                </a:solidFill>
                <a:latin typeface="Arial"/>
              </a:rPr>
              <a:t>and </a:t>
            </a:r>
            <a:r>
              <a:rPr lang="en-US" sz="3000">
                <a:solidFill>
                  <a:srgbClr val="000000"/>
                </a:solidFill>
                <a:latin typeface="Arial Bold"/>
              </a:rPr>
              <a:t>unburied piles of corpses </a:t>
            </a:r>
            <a:r>
              <a:rPr lang="en-US" sz="3000">
                <a:solidFill>
                  <a:srgbClr val="000000"/>
                </a:solidFill>
                <a:latin typeface="Arial"/>
              </a:rPr>
              <a:t>were found in many camps. On </a:t>
            </a:r>
            <a:r>
              <a:rPr lang="en-US" sz="3000">
                <a:solidFill>
                  <a:srgbClr val="000000"/>
                </a:solidFill>
                <a:latin typeface="Arial Bold"/>
              </a:rPr>
              <a:t>27th January 1945</a:t>
            </a:r>
            <a:r>
              <a:rPr lang="en-US" sz="3000">
                <a:solidFill>
                  <a:srgbClr val="000000"/>
                </a:solidFill>
                <a:latin typeface="Arial"/>
              </a:rPr>
              <a:t>, they entered Auschwitz to find thousands of prisoners dying and sick. Medics tried to save the remaining prisoners but many were too weak to digest food – half of those discovered died days after discovery.</a:t>
            </a:r>
          </a:p>
          <a:p>
            <a:pPr algn="l">
              <a:lnSpc>
                <a:spcPts val="4200"/>
              </a:lnSpc>
            </a:pPr>
            <a:r>
              <a:rPr lang="en-US" sz="3000">
                <a:solidFill>
                  <a:srgbClr val="000000"/>
                </a:solidFill>
                <a:latin typeface="Arial Bold"/>
              </a:rPr>
              <a:t>British</a:t>
            </a:r>
            <a:r>
              <a:rPr lang="en-US" sz="3000">
                <a:solidFill>
                  <a:srgbClr val="000000"/>
                </a:solidFill>
                <a:latin typeface="Arial"/>
              </a:rPr>
              <a:t>, </a:t>
            </a:r>
            <a:r>
              <a:rPr lang="en-US" sz="3000">
                <a:solidFill>
                  <a:srgbClr val="000000"/>
                </a:solidFill>
                <a:latin typeface="Arial Bold"/>
              </a:rPr>
              <a:t>Canadian</a:t>
            </a:r>
            <a:r>
              <a:rPr lang="en-US" sz="3000">
                <a:solidFill>
                  <a:srgbClr val="000000"/>
                </a:solidFill>
                <a:latin typeface="Arial"/>
              </a:rPr>
              <a:t>, </a:t>
            </a:r>
            <a:r>
              <a:rPr lang="en-US" sz="3000">
                <a:solidFill>
                  <a:srgbClr val="000000"/>
                </a:solidFill>
                <a:latin typeface="Arial Bold"/>
              </a:rPr>
              <a:t>American</a:t>
            </a:r>
            <a:r>
              <a:rPr lang="en-US" sz="3000">
                <a:solidFill>
                  <a:srgbClr val="000000"/>
                </a:solidFill>
                <a:latin typeface="Arial"/>
              </a:rPr>
              <a:t> and </a:t>
            </a:r>
            <a:r>
              <a:rPr lang="en-US" sz="3000">
                <a:solidFill>
                  <a:srgbClr val="000000"/>
                </a:solidFill>
                <a:latin typeface="Arial Bold"/>
              </a:rPr>
              <a:t>French</a:t>
            </a:r>
            <a:r>
              <a:rPr lang="en-US" sz="3000">
                <a:solidFill>
                  <a:srgbClr val="000000"/>
                </a:solidFill>
                <a:latin typeface="Arial"/>
              </a:rPr>
              <a:t> troops were liberated concentration camps. The Americans liberated Buchenwald and Dachau while the British liberated Bergen-Belsen (only a few weeks after the death of Anne Frank). By May 1945, all concentration camps had been liberated. Reports of these atrocities shocked the world.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4" id="14"/>
          <p:cNvSpPr txBox="true"/>
          <p:nvPr/>
        </p:nvSpPr>
        <p:spPr>
          <a:xfrm rot="0">
            <a:off x="1007553" y="8261493"/>
            <a:ext cx="15609955" cy="1114425"/>
          </a:xfrm>
          <a:prstGeom prst="rect">
            <a:avLst/>
          </a:prstGeom>
        </p:spPr>
        <p:txBody>
          <a:bodyPr anchor="t" rtlCol="false" tIns="0" lIns="0" bIns="0" rIns="0">
            <a:spAutoFit/>
          </a:bodyPr>
          <a:lstStyle/>
          <a:p>
            <a:pPr algn="ctr">
              <a:lnSpc>
                <a:spcPts val="4200"/>
              </a:lnSpc>
            </a:pPr>
            <a:r>
              <a:rPr lang="en-US" sz="3000">
                <a:solidFill>
                  <a:srgbClr val="004AAD"/>
                </a:solidFill>
                <a:latin typeface="Arial Italics"/>
              </a:rPr>
              <a:t>The 27th January is the </a:t>
            </a:r>
            <a:r>
              <a:rPr lang="en-US" sz="3000">
                <a:solidFill>
                  <a:srgbClr val="004AAD"/>
                </a:solidFill>
                <a:latin typeface="Arial Bold Italics"/>
              </a:rPr>
              <a:t>International Holocaust Remembrance Day </a:t>
            </a:r>
            <a:r>
              <a:rPr lang="en-US" sz="3000">
                <a:solidFill>
                  <a:srgbClr val="004AAD"/>
                </a:solidFill>
                <a:latin typeface="Arial Italics"/>
              </a:rPr>
              <a:t>to commemorate the 6 million Jews and the other millions of victims of the Nazi regime and its collaborators. </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7911969" cy="5830898"/>
          </a:xfrm>
          <a:custGeom>
            <a:avLst/>
            <a:gdLst/>
            <a:ahLst/>
            <a:cxnLst/>
            <a:rect r="r" b="b" t="t" l="l"/>
            <a:pathLst>
              <a:path h="5830898" w="7911969">
                <a:moveTo>
                  <a:pt x="0" y="0"/>
                </a:moveTo>
                <a:lnTo>
                  <a:pt x="7911969" y="0"/>
                </a:lnTo>
                <a:lnTo>
                  <a:pt x="7911969" y="5830898"/>
                </a:lnTo>
                <a:lnTo>
                  <a:pt x="0" y="5830898"/>
                </a:lnTo>
                <a:lnTo>
                  <a:pt x="0" y="0"/>
                </a:lnTo>
                <a:close/>
              </a:path>
            </a:pathLst>
          </a:custGeom>
          <a:blipFill>
            <a:blip r:embed="rId6"/>
            <a:stretch>
              <a:fillRect l="0" t="0" r="0" b="-1635"/>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Freeform 14" id="14"/>
          <p:cNvSpPr/>
          <p:nvPr/>
        </p:nvSpPr>
        <p:spPr>
          <a:xfrm flipH="false" flipV="false" rot="0">
            <a:off x="8597769" y="3072138"/>
            <a:ext cx="8341491" cy="6653173"/>
          </a:xfrm>
          <a:custGeom>
            <a:avLst/>
            <a:gdLst/>
            <a:ahLst/>
            <a:cxnLst/>
            <a:rect r="r" b="b" t="t" l="l"/>
            <a:pathLst>
              <a:path h="6653173" w="8341491">
                <a:moveTo>
                  <a:pt x="0" y="0"/>
                </a:moveTo>
                <a:lnTo>
                  <a:pt x="8341491" y="0"/>
                </a:lnTo>
                <a:lnTo>
                  <a:pt x="8341491" y="6653173"/>
                </a:lnTo>
                <a:lnTo>
                  <a:pt x="0" y="6653173"/>
                </a:lnTo>
                <a:lnTo>
                  <a:pt x="0" y="0"/>
                </a:lnTo>
                <a:close/>
              </a:path>
            </a:pathLst>
          </a:custGeom>
          <a:blipFill>
            <a:blip r:embed="rId10"/>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467011"/>
            <a:ext cx="8229600" cy="9258300"/>
          </a:xfrm>
          <a:custGeom>
            <a:avLst/>
            <a:gdLst/>
            <a:ahLst/>
            <a:cxnLst/>
            <a:rect r="r" b="b" t="t" l="l"/>
            <a:pathLst>
              <a:path h="9258300" w="8229600">
                <a:moveTo>
                  <a:pt x="0" y="0"/>
                </a:moveTo>
                <a:lnTo>
                  <a:pt x="8229600" y="0"/>
                </a:lnTo>
                <a:lnTo>
                  <a:pt x="8229600" y="9258300"/>
                </a:lnTo>
                <a:lnTo>
                  <a:pt x="0" y="9258300"/>
                </a:lnTo>
                <a:lnTo>
                  <a:pt x="0" y="0"/>
                </a:lnTo>
                <a:close/>
              </a:path>
            </a:pathLst>
          </a:custGeom>
          <a:blipFill>
            <a:blip r:embed="rId6"/>
            <a:stretch>
              <a:fillRect l="0" t="0" r="0" b="0"/>
            </a:stretch>
          </a:blipFill>
        </p:spPr>
      </p:sp>
      <p:sp>
        <p:nvSpPr>
          <p:cNvPr name="Freeform 11" id="11"/>
          <p:cNvSpPr/>
          <p:nvPr/>
        </p:nvSpPr>
        <p:spPr>
          <a:xfrm flipH="false" flipV="false" rot="0">
            <a:off x="8709660" y="467011"/>
            <a:ext cx="8229600" cy="9258300"/>
          </a:xfrm>
          <a:custGeom>
            <a:avLst/>
            <a:gdLst/>
            <a:ahLst/>
            <a:cxnLst/>
            <a:rect r="r" b="b" t="t" l="l"/>
            <a:pathLst>
              <a:path h="9258300" w="8229600">
                <a:moveTo>
                  <a:pt x="0" y="0"/>
                </a:moveTo>
                <a:lnTo>
                  <a:pt x="8229600" y="0"/>
                </a:lnTo>
                <a:lnTo>
                  <a:pt x="8229600" y="9258300"/>
                </a:lnTo>
                <a:lnTo>
                  <a:pt x="0" y="9258300"/>
                </a:lnTo>
                <a:lnTo>
                  <a:pt x="0" y="0"/>
                </a:lnTo>
                <a:close/>
              </a:path>
            </a:pathLst>
          </a:custGeom>
          <a:blipFill>
            <a:blip r:embed="rId7"/>
            <a:stretch>
              <a:fillRect l="0" t="0" r="0" b="0"/>
            </a:stretch>
          </a:blipFill>
        </p:spPr>
      </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5100483" y="2139949"/>
            <a:ext cx="11620272"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Mary Elmes was born in Cork, Ireland. She studied French and Spanish literature at Trinity College Dublin. In February 1937, Elmes joined the University of London Ambulance Unit and was sent to a children’s hospital in Almeria during the Spanish Civil War. In 1942 Elmes, with help from colleagues, rescued dozens of children from Vichy France, taking them to safe houses or helping them to flee the country. Elmes hid many children in the boot of her car and drove them to safety. She aided others by securing documents that allowed them to escape through the undercover network in Vichy France. Early in 1943, Elmes was arrested on suspicion of aiding the escape of Jews and was imprisoned in Toulouse. She was later moved to the Fresnes Prison run by the Gestapo near Paris, where she spent six months. After World War II, Elmes was awarded the Legion of Honour (then the highest civilian award in France), which she refused to accept because it brought unwanted attention for her actions. In 2013, she was posthumously recognised by Yad Vashem as Righteous Among the Nations. She is the only Irish person to hold the honour, which is given to non-Jews who risked their lives to save Jews during World War II. On the 9th July 2019 Cork City Council named a new pedestrian bridge in honour of Mary Elmes. </a:t>
            </a:r>
          </a:p>
        </p:txBody>
      </p:sp>
      <p:sp>
        <p:nvSpPr>
          <p:cNvPr name="Freeform 11" id="11"/>
          <p:cNvSpPr/>
          <p:nvPr/>
        </p:nvSpPr>
        <p:spPr>
          <a:xfrm flipH="false" flipV="false" rot="0">
            <a:off x="1028700" y="2534209"/>
            <a:ext cx="3913937" cy="5218583"/>
          </a:xfrm>
          <a:custGeom>
            <a:avLst/>
            <a:gdLst/>
            <a:ahLst/>
            <a:cxnLst/>
            <a:rect r="r" b="b" t="t" l="l"/>
            <a:pathLst>
              <a:path h="5218583" w="3913937">
                <a:moveTo>
                  <a:pt x="0" y="0"/>
                </a:moveTo>
                <a:lnTo>
                  <a:pt x="3913937" y="0"/>
                </a:lnTo>
                <a:lnTo>
                  <a:pt x="3913937" y="5218582"/>
                </a:lnTo>
                <a:lnTo>
                  <a:pt x="0" y="5218582"/>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Mary Elmes, 1908-2002</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Twenty-Two: Life in Communist Russia</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Aftermath of the Holocaust</a:t>
            </a:r>
          </a:p>
        </p:txBody>
      </p:sp>
      <p:sp>
        <p:nvSpPr>
          <p:cNvPr name="TextBox 7" id="7"/>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It is estimated that </a:t>
            </a:r>
            <a:r>
              <a:rPr lang="en-US" sz="2500">
                <a:solidFill>
                  <a:srgbClr val="000000"/>
                </a:solidFill>
                <a:latin typeface="Arial Bold"/>
              </a:rPr>
              <a:t>six million Jews </a:t>
            </a:r>
            <a:r>
              <a:rPr lang="en-US" sz="2500">
                <a:solidFill>
                  <a:srgbClr val="000000"/>
                </a:solidFill>
                <a:latin typeface="Arial"/>
              </a:rPr>
              <a:t>were murdered in the Holocaust – </a:t>
            </a:r>
            <a:r>
              <a:rPr lang="en-US" sz="2500">
                <a:solidFill>
                  <a:srgbClr val="000000"/>
                </a:solidFill>
                <a:latin typeface="Arial Bold"/>
              </a:rPr>
              <a:t>one million in Auschwitz alone</a:t>
            </a:r>
            <a:r>
              <a:rPr lang="en-US" sz="2500">
                <a:solidFill>
                  <a:srgbClr val="000000"/>
                </a:solidFill>
                <a:latin typeface="Arial"/>
              </a:rPr>
              <a:t>. Millions of others were killed as well including (but not limited to): 2.5 million Soviet prisoners of war; 2 million Poles and 500,000 Roma. Generations were wiped out and many loved ones’ fates would never be known.</a:t>
            </a:r>
          </a:p>
          <a:p>
            <a:pPr algn="l">
              <a:lnSpc>
                <a:spcPts val="3500"/>
              </a:lnSpc>
            </a:pPr>
            <a:r>
              <a:rPr lang="en-US" sz="2500">
                <a:solidFill>
                  <a:srgbClr val="000000"/>
                </a:solidFill>
                <a:latin typeface="Arial"/>
              </a:rPr>
              <a:t>Many Jewish survivors of the camps left Europe for good after the war and </a:t>
            </a:r>
            <a:r>
              <a:rPr lang="en-US" sz="2500">
                <a:solidFill>
                  <a:srgbClr val="000000"/>
                </a:solidFill>
                <a:latin typeface="Arial Bold"/>
              </a:rPr>
              <a:t>emigrated</a:t>
            </a:r>
            <a:r>
              <a:rPr lang="en-US" sz="2500">
                <a:solidFill>
                  <a:srgbClr val="000000"/>
                </a:solidFill>
                <a:latin typeface="Arial"/>
              </a:rPr>
              <a:t>. They moved to the US, Canada or South Africa. In 1948, the new Jewish state of </a:t>
            </a:r>
            <a:r>
              <a:rPr lang="en-US" sz="2500">
                <a:solidFill>
                  <a:srgbClr val="000000"/>
                </a:solidFill>
                <a:latin typeface="Arial Bold"/>
              </a:rPr>
              <a:t>Israel</a:t>
            </a:r>
            <a:r>
              <a:rPr lang="en-US" sz="2500">
                <a:solidFill>
                  <a:srgbClr val="000000"/>
                </a:solidFill>
                <a:latin typeface="Arial"/>
              </a:rPr>
              <a:t> was founded in Palestine and today its Jewish population numbers 6.5 million. For many, the sense of a shared Jewish identity became stronger in the wake of the terrible collective trauma and loss that was the Holocaust.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graphicFrame>
        <p:nvGraphicFramePr>
          <p:cNvPr name="Table 14" id="14"/>
          <p:cNvGraphicFramePr>
            <a:graphicFrameLocks noGrp="true"/>
          </p:cNvGraphicFramePr>
          <p:nvPr/>
        </p:nvGraphicFramePr>
        <p:xfrm>
          <a:off x="1006216" y="6182011"/>
          <a:ext cx="15632439" cy="3543300"/>
        </p:xfrm>
        <a:graphic>
          <a:graphicData uri="http://schemas.openxmlformats.org/drawingml/2006/table">
            <a:tbl>
              <a:tblPr/>
              <a:tblGrid>
                <a:gridCol w="15632439"/>
              </a:tblGrid>
              <a:tr h="600820">
                <a:tc>
                  <a:txBody>
                    <a:bodyPr anchor="t" rtlCol="false"/>
                    <a:lstStyle/>
                    <a:p>
                      <a:pPr algn="ctr">
                        <a:lnSpc>
                          <a:spcPts val="3500"/>
                        </a:lnSpc>
                        <a:defRPr/>
                      </a:pPr>
                      <a:r>
                        <a:rPr lang="en-US" sz="2500">
                          <a:solidFill>
                            <a:srgbClr val="FFFFFF"/>
                          </a:solidFill>
                          <a:latin typeface="Arial Bold"/>
                        </a:rPr>
                        <a:t>Consequences of the Holocaust</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r>
              <a:tr h="600820">
                <a:tc>
                  <a:txBody>
                    <a:bodyPr anchor="t" rtlCol="false"/>
                    <a:lstStyle/>
                    <a:p>
                      <a:pPr algn="ctr">
                        <a:lnSpc>
                          <a:spcPts val="3500"/>
                        </a:lnSpc>
                        <a:defRPr/>
                      </a:pPr>
                      <a:r>
                        <a:rPr lang="en-US" sz="2500">
                          <a:solidFill>
                            <a:srgbClr val="000000"/>
                          </a:solidFill>
                          <a:latin typeface="Arial"/>
                        </a:rPr>
                        <a:t>The mass murder of six million Jews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1140018">
                <a:tc>
                  <a:txBody>
                    <a:bodyPr anchor="t" rtlCol="false"/>
                    <a:lstStyle/>
                    <a:p>
                      <a:pPr algn="ctr">
                        <a:lnSpc>
                          <a:spcPts val="3500"/>
                        </a:lnSpc>
                        <a:defRPr/>
                      </a:pPr>
                      <a:r>
                        <a:rPr lang="en-US" sz="2500">
                          <a:solidFill>
                            <a:srgbClr val="000000"/>
                          </a:solidFill>
                          <a:latin typeface="Arial"/>
                        </a:rPr>
                        <a:t>The mass murder of Slavic people, Roma, LGBT+ people, prisoners of wars and people with disabilities.</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00820">
                <a:tc>
                  <a:txBody>
                    <a:bodyPr anchor="t" rtlCol="false"/>
                    <a:lstStyle/>
                    <a:p>
                      <a:pPr algn="ctr">
                        <a:lnSpc>
                          <a:spcPts val="3500"/>
                        </a:lnSpc>
                        <a:defRPr/>
                      </a:pPr>
                      <a:r>
                        <a:rPr lang="en-US" sz="2500">
                          <a:solidFill>
                            <a:srgbClr val="000000"/>
                          </a:solidFill>
                          <a:latin typeface="Arial"/>
                        </a:rPr>
                        <a:t>Jewish emigration to the US, Canada, France and South Africa</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600820">
                <a:tc>
                  <a:txBody>
                    <a:bodyPr anchor="t" rtlCol="false"/>
                    <a:lstStyle/>
                    <a:p>
                      <a:pPr algn="ctr">
                        <a:lnSpc>
                          <a:spcPts val="3500"/>
                        </a:lnSpc>
                        <a:defRPr/>
                      </a:pPr>
                      <a:r>
                        <a:rPr lang="en-US" sz="2500">
                          <a:solidFill>
                            <a:srgbClr val="000000"/>
                          </a:solidFill>
                          <a:latin typeface="Arial"/>
                        </a:rPr>
                        <a:t>Strengthening of a shared Jewish identity.</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728786" y="0"/>
            <a:ext cx="12830428" cy="9725311"/>
          </a:xfrm>
          <a:custGeom>
            <a:avLst/>
            <a:gdLst/>
            <a:ahLst/>
            <a:cxnLst/>
            <a:rect r="r" b="b" t="t" l="l"/>
            <a:pathLst>
              <a:path h="9725311" w="12830428">
                <a:moveTo>
                  <a:pt x="0" y="0"/>
                </a:moveTo>
                <a:lnTo>
                  <a:pt x="12830428" y="0"/>
                </a:lnTo>
                <a:lnTo>
                  <a:pt x="12830428" y="9725311"/>
                </a:lnTo>
                <a:lnTo>
                  <a:pt x="0" y="9725311"/>
                </a:lnTo>
                <a:lnTo>
                  <a:pt x="0" y="0"/>
                </a:lnTo>
                <a:close/>
              </a:path>
            </a:pathLst>
          </a:custGeom>
          <a:blipFill>
            <a:blip r:embed="rId6"/>
            <a:stretch>
              <a:fillRect l="-2133" t="-3030" r="-3281" b="-2164"/>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656259" y="0"/>
            <a:ext cx="14975483" cy="9725311"/>
          </a:xfrm>
          <a:custGeom>
            <a:avLst/>
            <a:gdLst/>
            <a:ahLst/>
            <a:cxnLst/>
            <a:rect r="r" b="b" t="t" l="l"/>
            <a:pathLst>
              <a:path h="9725311" w="14975483">
                <a:moveTo>
                  <a:pt x="0" y="0"/>
                </a:moveTo>
                <a:lnTo>
                  <a:pt x="14975482" y="0"/>
                </a:lnTo>
                <a:lnTo>
                  <a:pt x="14975482" y="9725311"/>
                </a:lnTo>
                <a:lnTo>
                  <a:pt x="0" y="9725311"/>
                </a:lnTo>
                <a:lnTo>
                  <a:pt x="0" y="0"/>
                </a:lnTo>
                <a:close/>
              </a:path>
            </a:pathLst>
          </a:custGeom>
          <a:blipFill>
            <a:blip r:embed="rId6"/>
            <a:stretch>
              <a:fillRect l="-2353" t="-2787" r="-1991" b="-2787"/>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2024 Mock Exam Topics</a:t>
            </a:r>
          </a:p>
        </p:txBody>
      </p:sp>
      <p:sp>
        <p:nvSpPr>
          <p:cNvPr name="TextBox 7" id="7"/>
          <p:cNvSpPr txBox="true"/>
          <p:nvPr/>
        </p:nvSpPr>
        <p:spPr>
          <a:xfrm rot="0">
            <a:off x="1028700" y="2120899"/>
            <a:ext cx="15609955" cy="8048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Bold"/>
              </a:rPr>
              <a:t>Life in the 1960s/The Cold War</a:t>
            </a:r>
          </a:p>
          <a:p>
            <a:pPr algn="l" marL="647702" indent="-323851" lvl="1">
              <a:lnSpc>
                <a:spcPts val="4200"/>
              </a:lnSpc>
              <a:buFont typeface="Arial"/>
              <a:buChar char="•"/>
            </a:pPr>
            <a:r>
              <a:rPr lang="en-US" sz="3000">
                <a:solidFill>
                  <a:srgbClr val="000000"/>
                </a:solidFill>
                <a:latin typeface="Arial"/>
              </a:rPr>
              <a:t>The Holocaust</a:t>
            </a:r>
          </a:p>
          <a:p>
            <a:pPr algn="l" marL="647702" indent="-323851" lvl="1">
              <a:lnSpc>
                <a:spcPts val="4200"/>
              </a:lnSpc>
              <a:buFont typeface="Arial"/>
              <a:buChar char="•"/>
            </a:pPr>
            <a:r>
              <a:rPr lang="en-US" sz="3000">
                <a:solidFill>
                  <a:srgbClr val="000000"/>
                </a:solidFill>
                <a:latin typeface="Arial"/>
              </a:rPr>
              <a:t>World Wars</a:t>
            </a:r>
          </a:p>
          <a:p>
            <a:pPr algn="l" marL="647702" indent="-323851" lvl="1">
              <a:lnSpc>
                <a:spcPts val="4200"/>
              </a:lnSpc>
              <a:buFont typeface="Arial"/>
              <a:buChar char="•"/>
            </a:pPr>
            <a:r>
              <a:rPr lang="en-US" sz="3000">
                <a:solidFill>
                  <a:srgbClr val="000000"/>
                </a:solidFill>
                <a:latin typeface="Arial"/>
              </a:rPr>
              <a:t>Life in Communist Russia/Fascist Italy/Nazi Germany</a:t>
            </a:r>
          </a:p>
          <a:p>
            <a:pPr algn="l">
              <a:lnSpc>
                <a:spcPts val="4200"/>
              </a:lnSpc>
            </a:pPr>
          </a:p>
          <a:p>
            <a:pPr algn="l" marL="647702" indent="-323851" lvl="1">
              <a:lnSpc>
                <a:spcPts val="4200"/>
              </a:lnSpc>
              <a:buFont typeface="Arial"/>
              <a:buChar char="•"/>
            </a:pPr>
            <a:r>
              <a:rPr lang="en-US" sz="3000">
                <a:solidFill>
                  <a:srgbClr val="000000"/>
                </a:solidFill>
                <a:latin typeface="Arial"/>
              </a:rPr>
              <a:t>The 1798 Rebellion</a:t>
            </a:r>
          </a:p>
          <a:p>
            <a:pPr algn="l" marL="647702" indent="-323851" lvl="1">
              <a:lnSpc>
                <a:spcPts val="4200"/>
              </a:lnSpc>
              <a:buFont typeface="Arial"/>
              <a:buChar char="•"/>
            </a:pPr>
            <a:r>
              <a:rPr lang="en-US" sz="3000">
                <a:solidFill>
                  <a:srgbClr val="000000"/>
                </a:solidFill>
                <a:latin typeface="Arial"/>
              </a:rPr>
              <a:t>The American/French Revolution</a:t>
            </a:r>
          </a:p>
          <a:p>
            <a:pPr algn="l" marL="647702" indent="-323851" lvl="1">
              <a:lnSpc>
                <a:spcPts val="4200"/>
              </a:lnSpc>
              <a:buFont typeface="Arial"/>
              <a:buChar char="•"/>
            </a:pPr>
            <a:r>
              <a:rPr lang="en-US" sz="3000">
                <a:solidFill>
                  <a:srgbClr val="000000"/>
                </a:solidFill>
                <a:latin typeface="Arial"/>
              </a:rPr>
              <a:t>The Struggle for Irish Independence</a:t>
            </a:r>
          </a:p>
          <a:p>
            <a:pPr algn="l" marL="647702" indent="-323851" lvl="1">
              <a:lnSpc>
                <a:spcPts val="4200"/>
              </a:lnSpc>
              <a:buFont typeface="Arial"/>
              <a:buChar char="•"/>
            </a:pPr>
            <a:r>
              <a:rPr lang="en-US" sz="3000">
                <a:solidFill>
                  <a:srgbClr val="000000"/>
                </a:solidFill>
                <a:latin typeface="Arial"/>
              </a:rPr>
              <a:t>Rise of Nationalism and Unionism</a:t>
            </a:r>
          </a:p>
          <a:p>
            <a:pPr algn="l">
              <a:lnSpc>
                <a:spcPts val="4200"/>
              </a:lnSpc>
            </a:pPr>
          </a:p>
          <a:p>
            <a:pPr algn="l" marL="647702" indent="-323851" lvl="1">
              <a:lnSpc>
                <a:spcPts val="4200"/>
              </a:lnSpc>
              <a:buFont typeface="Arial"/>
              <a:buChar char="•"/>
            </a:pPr>
            <a:r>
              <a:rPr lang="en-US" sz="3000">
                <a:solidFill>
                  <a:srgbClr val="000000"/>
                </a:solidFill>
                <a:latin typeface="Arial"/>
              </a:rPr>
              <a:t>The Historian/The Archaeologist</a:t>
            </a:r>
          </a:p>
          <a:p>
            <a:pPr algn="l" marL="647702" indent="-323851" lvl="1">
              <a:lnSpc>
                <a:spcPts val="4200"/>
              </a:lnSpc>
              <a:buFont typeface="Arial"/>
              <a:buChar char="•"/>
            </a:pPr>
            <a:r>
              <a:rPr lang="en-US" sz="3000">
                <a:solidFill>
                  <a:srgbClr val="000000"/>
                </a:solidFill>
                <a:latin typeface="Arial"/>
              </a:rPr>
              <a:t>The Renaissance</a:t>
            </a:r>
          </a:p>
          <a:p>
            <a:pPr algn="l" marL="647702" indent="-323851" lvl="1">
              <a:lnSpc>
                <a:spcPts val="4200"/>
              </a:lnSpc>
              <a:buFont typeface="Arial"/>
              <a:buChar char="•"/>
            </a:pPr>
            <a:r>
              <a:rPr lang="en-US" sz="3000">
                <a:solidFill>
                  <a:srgbClr val="000000"/>
                </a:solidFill>
                <a:latin typeface="Arial"/>
              </a:rPr>
              <a:t>The Age of Exploration</a:t>
            </a:r>
          </a:p>
          <a:p>
            <a:pPr algn="l" marL="647702" indent="-323851" lvl="1">
              <a:lnSpc>
                <a:spcPts val="4200"/>
              </a:lnSpc>
              <a:buFont typeface="Arial"/>
              <a:buChar char="•"/>
            </a:pPr>
            <a:r>
              <a:rPr lang="en-US" sz="3000">
                <a:solidFill>
                  <a:srgbClr val="000000"/>
                </a:solidFill>
                <a:latin typeface="Arial"/>
              </a:rPr>
              <a:t>The Middle Ages</a:t>
            </a:r>
          </a:p>
          <a:p>
            <a:pPr algn="l" marL="647702" indent="-323851" lvl="1">
              <a:lnSpc>
                <a:spcPts val="4200"/>
              </a:lnSpc>
              <a:buFont typeface="Arial"/>
              <a:buChar char="•"/>
            </a:pPr>
            <a:r>
              <a:rPr lang="en-US" sz="3000">
                <a:solidFill>
                  <a:srgbClr val="000000"/>
                </a:solidFill>
                <a:latin typeface="Arial"/>
              </a:rPr>
              <a:t>The Reformation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93156" y="2475841"/>
            <a:ext cx="16246104" cy="5335317"/>
          </a:xfrm>
          <a:custGeom>
            <a:avLst/>
            <a:gdLst/>
            <a:ahLst/>
            <a:cxnLst/>
            <a:rect r="r" b="b" t="t" l="l"/>
            <a:pathLst>
              <a:path h="5335317" w="16246104">
                <a:moveTo>
                  <a:pt x="0" y="0"/>
                </a:moveTo>
                <a:lnTo>
                  <a:pt x="16246104" y="0"/>
                </a:lnTo>
                <a:lnTo>
                  <a:pt x="16246104" y="5335318"/>
                </a:lnTo>
                <a:lnTo>
                  <a:pt x="0" y="5335318"/>
                </a:lnTo>
                <a:lnTo>
                  <a:pt x="0" y="0"/>
                </a:lnTo>
                <a:close/>
              </a:path>
            </a:pathLst>
          </a:custGeom>
          <a:blipFill>
            <a:blip r:embed="rId6"/>
            <a:stretch>
              <a:fillRect l="-2060" t="-3345" r="-1648" b="-4182"/>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354 (Artefact, 2nd Edition)</a:t>
            </a:r>
          </a:p>
        </p:txBody>
      </p:sp>
      <p:sp>
        <p:nvSpPr>
          <p:cNvPr name="TextBox 7" id="7"/>
          <p:cNvSpPr txBox="true"/>
          <p:nvPr/>
        </p:nvSpPr>
        <p:spPr>
          <a:xfrm rot="0">
            <a:off x="1028700" y="1819275"/>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BF63"/>
                </a:solidFill>
                <a:latin typeface="Arial"/>
              </a:rPr>
              <a:t>What were concentration camps? Name four and the countries where they were located.</a:t>
            </a:r>
          </a:p>
          <a:p>
            <a:pPr algn="l" marL="647702" indent="-323851" lvl="1">
              <a:lnSpc>
                <a:spcPts val="4200"/>
              </a:lnSpc>
              <a:buAutoNum type="arabicPeriod" startAt="1"/>
            </a:pPr>
            <a:r>
              <a:rPr lang="en-US" sz="3000">
                <a:solidFill>
                  <a:srgbClr val="00BF63"/>
                </a:solidFill>
                <a:latin typeface="Arial"/>
              </a:rPr>
              <a:t>What happened to people in the concentration camps?</a:t>
            </a:r>
          </a:p>
          <a:p>
            <a:pPr algn="l" marL="647702" indent="-323851" lvl="1">
              <a:lnSpc>
                <a:spcPts val="4200"/>
              </a:lnSpc>
              <a:buAutoNum type="arabicPeriod" startAt="1"/>
            </a:pPr>
            <a:r>
              <a:rPr lang="en-US" sz="3000">
                <a:solidFill>
                  <a:srgbClr val="00BF63"/>
                </a:solidFill>
                <a:latin typeface="Arial"/>
              </a:rPr>
              <a:t>Describe the liberation of the camps.</a:t>
            </a:r>
          </a:p>
          <a:p>
            <a:pPr algn="l" marL="647702" indent="-323851" lvl="1">
              <a:lnSpc>
                <a:spcPts val="4200"/>
              </a:lnSpc>
              <a:buAutoNum type="arabicPeriod" startAt="1"/>
            </a:pPr>
            <a:r>
              <a:rPr lang="en-US" sz="3000">
                <a:solidFill>
                  <a:srgbClr val="00BF63"/>
                </a:solidFill>
                <a:latin typeface="Arial"/>
              </a:rPr>
              <a:t>What were the results of the Holocaust?</a:t>
            </a:r>
          </a:p>
          <a:p>
            <a:pPr algn="l" marL="647702" indent="-323851" lvl="1">
              <a:lnSpc>
                <a:spcPts val="4200"/>
              </a:lnSpc>
              <a:buAutoNum type="arabicPeriod" startAt="1"/>
            </a:pPr>
            <a:r>
              <a:rPr lang="en-US" sz="3000">
                <a:solidFill>
                  <a:srgbClr val="00BF63"/>
                </a:solidFill>
                <a:latin typeface="Arial"/>
              </a:rPr>
              <a:t>After World War II, Jewish people strove to establish the state of Israel. Why do you think they did this?</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Famous Jews from the Holocaust</a:t>
            </a:r>
          </a:p>
        </p:txBody>
      </p:sp>
      <p:sp>
        <p:nvSpPr>
          <p:cNvPr name="TextBox 7" id="7"/>
          <p:cNvSpPr txBox="true"/>
          <p:nvPr/>
        </p:nvSpPr>
        <p:spPr>
          <a:xfrm rot="0">
            <a:off x="1028700" y="1819275"/>
            <a:ext cx="15609955" cy="1647825"/>
          </a:xfrm>
          <a:prstGeom prst="rect">
            <a:avLst/>
          </a:prstGeom>
        </p:spPr>
        <p:txBody>
          <a:bodyPr anchor="t" rtlCol="false" tIns="0" lIns="0" bIns="0" rIns="0">
            <a:spAutoFit/>
          </a:bodyPr>
          <a:lstStyle/>
          <a:p>
            <a:pPr algn="ctr">
              <a:lnSpc>
                <a:spcPts val="4200"/>
              </a:lnSpc>
            </a:pPr>
            <a:r>
              <a:rPr lang="en-US" sz="3000">
                <a:solidFill>
                  <a:srgbClr val="000000"/>
                </a:solidFill>
                <a:latin typeface="Arial"/>
              </a:rPr>
              <a:t>•</a:t>
            </a:r>
            <a:r>
              <a:rPr lang="en-US" sz="3000">
                <a:solidFill>
                  <a:srgbClr val="000000"/>
                </a:solidFill>
                <a:latin typeface="Arial Bold"/>
              </a:rPr>
              <a:t>Anne Frank</a:t>
            </a:r>
            <a:r>
              <a:rPr lang="en-US" sz="3000">
                <a:solidFill>
                  <a:srgbClr val="000000"/>
                </a:solidFill>
                <a:latin typeface="Arial"/>
              </a:rPr>
              <a:t> – died in </a:t>
            </a:r>
            <a:r>
              <a:rPr lang="en-US" sz="3000">
                <a:solidFill>
                  <a:srgbClr val="000000"/>
                </a:solidFill>
                <a:latin typeface="Arial Bold"/>
              </a:rPr>
              <a:t>1945</a:t>
            </a:r>
          </a:p>
          <a:p>
            <a:pPr algn="ctr">
              <a:lnSpc>
                <a:spcPts val="4200"/>
              </a:lnSpc>
            </a:pPr>
            <a:r>
              <a:rPr lang="en-US" sz="3000">
                <a:solidFill>
                  <a:srgbClr val="000000"/>
                </a:solidFill>
                <a:latin typeface="Arial"/>
              </a:rPr>
              <a:t>•</a:t>
            </a:r>
            <a:r>
              <a:rPr lang="en-US" sz="3000">
                <a:solidFill>
                  <a:srgbClr val="000000"/>
                </a:solidFill>
                <a:latin typeface="Arial Bold"/>
              </a:rPr>
              <a:t>Elie Wiesel</a:t>
            </a:r>
            <a:r>
              <a:rPr lang="en-US" sz="3000">
                <a:solidFill>
                  <a:srgbClr val="000000"/>
                </a:solidFill>
                <a:latin typeface="Arial"/>
              </a:rPr>
              <a:t> – died in </a:t>
            </a:r>
            <a:r>
              <a:rPr lang="en-US" sz="3000">
                <a:solidFill>
                  <a:srgbClr val="000000"/>
                </a:solidFill>
                <a:latin typeface="Arial Bold"/>
              </a:rPr>
              <a:t>2016</a:t>
            </a:r>
          </a:p>
          <a:p>
            <a:pPr algn="ctr">
              <a:lnSpc>
                <a:spcPts val="4200"/>
              </a:lnSpc>
            </a:pPr>
            <a:r>
              <a:rPr lang="en-US" sz="3000">
                <a:solidFill>
                  <a:srgbClr val="000000"/>
                </a:solidFill>
                <a:latin typeface="Arial"/>
              </a:rPr>
              <a:t>•</a:t>
            </a:r>
            <a:r>
              <a:rPr lang="en-US" sz="3000">
                <a:solidFill>
                  <a:srgbClr val="000000"/>
                </a:solidFill>
                <a:latin typeface="Arial Bold"/>
              </a:rPr>
              <a:t>Tomi Reichental</a:t>
            </a:r>
            <a:r>
              <a:rPr lang="en-US" sz="3000">
                <a:solidFill>
                  <a:srgbClr val="000000"/>
                </a:solidFill>
                <a:latin typeface="Arial"/>
              </a:rPr>
              <a:t> – moved in Ireland in </a:t>
            </a:r>
            <a:r>
              <a:rPr lang="en-US" sz="3000">
                <a:solidFill>
                  <a:srgbClr val="000000"/>
                </a:solidFill>
                <a:latin typeface="Arial Bold"/>
              </a:rPr>
              <a:t>1959</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Freeform 14" id="14"/>
          <p:cNvSpPr/>
          <p:nvPr/>
        </p:nvSpPr>
        <p:spPr>
          <a:xfrm flipH="false" flipV="false" rot="0">
            <a:off x="685800" y="4185833"/>
            <a:ext cx="16253460" cy="5539478"/>
          </a:xfrm>
          <a:custGeom>
            <a:avLst/>
            <a:gdLst/>
            <a:ahLst/>
            <a:cxnLst/>
            <a:rect r="r" b="b" t="t" l="l"/>
            <a:pathLst>
              <a:path h="5539478" w="16253460">
                <a:moveTo>
                  <a:pt x="0" y="0"/>
                </a:moveTo>
                <a:lnTo>
                  <a:pt x="16253460" y="0"/>
                </a:lnTo>
                <a:lnTo>
                  <a:pt x="16253460" y="5539478"/>
                </a:lnTo>
                <a:lnTo>
                  <a:pt x="0" y="5539478"/>
                </a:lnTo>
                <a:lnTo>
                  <a:pt x="0" y="0"/>
                </a:lnTo>
                <a:close/>
              </a:path>
            </a:pathLst>
          </a:custGeom>
          <a:blipFill>
            <a:blip r:embed="rId6"/>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45210"/>
            <a:ext cx="18288000" cy="1244599"/>
          </a:xfrm>
          <a:prstGeom prst="rect">
            <a:avLst/>
          </a:prstGeom>
        </p:spPr>
        <p:txBody>
          <a:bodyPr anchor="t" rtlCol="false" tIns="0" lIns="0" bIns="0" rIns="0">
            <a:spAutoFit/>
          </a:bodyPr>
          <a:lstStyle/>
          <a:p>
            <a:pPr algn="ctr">
              <a:lnSpc>
                <a:spcPts val="9100"/>
              </a:lnSpc>
            </a:pPr>
            <a:r>
              <a:rPr lang="en-US" sz="6500">
                <a:solidFill>
                  <a:srgbClr val="004AAD"/>
                </a:solidFill>
                <a:latin typeface="Arial Bold"/>
              </a:rPr>
              <a:t>26.3: GENOCIDES AFTER THE HOLOCAUST</a:t>
            </a:r>
          </a:p>
        </p:txBody>
      </p:sp>
      <p:sp>
        <p:nvSpPr>
          <p:cNvPr name="TextBox 9" id="9"/>
          <p:cNvSpPr txBox="true"/>
          <p:nvPr/>
        </p:nvSpPr>
        <p:spPr>
          <a:xfrm rot="0">
            <a:off x="258123" y="3932547"/>
            <a:ext cx="17584398" cy="955675"/>
          </a:xfrm>
          <a:prstGeom prst="rect">
            <a:avLst/>
          </a:prstGeom>
        </p:spPr>
        <p:txBody>
          <a:bodyPr anchor="t" rtlCol="false" tIns="0" lIns="0" bIns="0" rIns="0">
            <a:spAutoFit/>
          </a:bodyPr>
          <a:lstStyle/>
          <a:p>
            <a:pPr algn="ctr">
              <a:lnSpc>
                <a:spcPts val="7475"/>
              </a:lnSpc>
            </a:pPr>
            <a:r>
              <a:rPr lang="en-US" sz="6500" spc="1787">
                <a:solidFill>
                  <a:srgbClr val="FFFFFF"/>
                </a:solidFill>
                <a:latin typeface="Daydream"/>
              </a:rPr>
              <a:t>26.3: genocides after the holocaust</a:t>
            </a:r>
          </a:p>
        </p:txBody>
      </p:sp>
      <p:sp>
        <p:nvSpPr>
          <p:cNvPr name="TextBox 10" id="10"/>
          <p:cNvSpPr txBox="true"/>
          <p:nvPr/>
        </p:nvSpPr>
        <p:spPr>
          <a:xfrm rot="0">
            <a:off x="15383928" y="-14772"/>
            <a:ext cx="245859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Crime of Genocide</a:t>
            </a:r>
          </a:p>
        </p:txBody>
      </p:sp>
      <p:sp>
        <p:nvSpPr>
          <p:cNvPr name="TextBox 7" id="7"/>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the decades since the Holocaust, the world has seen many more acts of genocide, for example in Cambodia and Rwanda. The UN Convention on the Prevention and Punishment of the Crime of Genocide was passed in 1948; however, the international community has repeatedly failed to prevent it. </a:t>
            </a:r>
          </a:p>
          <a:p>
            <a:pPr algn="l">
              <a:lnSpc>
                <a:spcPts val="3500"/>
              </a:lnSpc>
            </a:pPr>
            <a:r>
              <a:rPr lang="en-US" sz="2500">
                <a:solidFill>
                  <a:srgbClr val="000000"/>
                </a:solidFill>
                <a:latin typeface="Arial"/>
              </a:rPr>
              <a:t>Presently, there are 42 recognised genocides throughout history, 3 of which are still ongoing. These include: </a:t>
            </a:r>
          </a:p>
          <a:p>
            <a:pPr algn="l" marL="539754" indent="-269877" lvl="1">
              <a:lnSpc>
                <a:spcPts val="3500"/>
              </a:lnSpc>
              <a:buFont typeface="Arial"/>
              <a:buChar char="•"/>
            </a:pPr>
            <a:r>
              <a:rPr lang="en-US" sz="2500">
                <a:solidFill>
                  <a:srgbClr val="000000"/>
                </a:solidFill>
                <a:latin typeface="Arial"/>
              </a:rPr>
              <a:t>The Genocide of Aboriginals in Tasmania (1820s-1832) and Australia (1840-1897)</a:t>
            </a:r>
          </a:p>
          <a:p>
            <a:pPr algn="l" marL="539754" indent="-269877" lvl="1">
              <a:lnSpc>
                <a:spcPts val="3500"/>
              </a:lnSpc>
              <a:buFont typeface="Arial"/>
              <a:buChar char="•"/>
            </a:pPr>
            <a:r>
              <a:rPr lang="en-US" sz="2500">
                <a:solidFill>
                  <a:srgbClr val="000000"/>
                </a:solidFill>
                <a:latin typeface="Arial"/>
              </a:rPr>
              <a:t>Assyrian genocide - Ottoman Empire (1915-1919)</a:t>
            </a:r>
          </a:p>
          <a:p>
            <a:pPr algn="l" marL="539754" indent="-269877" lvl="1">
              <a:lnSpc>
                <a:spcPts val="3500"/>
              </a:lnSpc>
              <a:buFont typeface="Arial"/>
              <a:buChar char="•"/>
            </a:pPr>
            <a:r>
              <a:rPr lang="en-US" sz="2500">
                <a:solidFill>
                  <a:srgbClr val="000000"/>
                </a:solidFill>
                <a:latin typeface="Arial"/>
              </a:rPr>
              <a:t>Holodomor - Ukraine (1932-1933)</a:t>
            </a:r>
          </a:p>
          <a:p>
            <a:pPr algn="l" marL="539754" indent="-269877" lvl="1">
              <a:lnSpc>
                <a:spcPts val="3500"/>
              </a:lnSpc>
              <a:buFont typeface="Arial"/>
              <a:buChar char="•"/>
            </a:pPr>
            <a:r>
              <a:rPr lang="en-US" sz="2500">
                <a:solidFill>
                  <a:srgbClr val="000000"/>
                </a:solidFill>
                <a:latin typeface="Arial"/>
              </a:rPr>
              <a:t>Chetniks' Genocide of Bosniaks and Croats - Yugoslavia (1941-1945)</a:t>
            </a:r>
          </a:p>
          <a:p>
            <a:pPr algn="l" marL="539754" indent="-269877" lvl="1">
              <a:lnSpc>
                <a:spcPts val="3500"/>
              </a:lnSpc>
              <a:buFont typeface="Arial"/>
              <a:buChar char="•"/>
            </a:pPr>
            <a:r>
              <a:rPr lang="en-US" sz="2500">
                <a:solidFill>
                  <a:srgbClr val="000000"/>
                </a:solidFill>
                <a:latin typeface="Arial"/>
              </a:rPr>
              <a:t>Bosnian Genocide - Bosnia and Herzegovina (1992-1995)</a:t>
            </a:r>
          </a:p>
          <a:p>
            <a:pPr algn="l" marL="539754" indent="-269877" lvl="1">
              <a:lnSpc>
                <a:spcPts val="3500"/>
              </a:lnSpc>
              <a:buFont typeface="Arial"/>
              <a:buChar char="•"/>
            </a:pPr>
            <a:r>
              <a:rPr lang="en-US" sz="2500">
                <a:solidFill>
                  <a:srgbClr val="000000"/>
                </a:solidFill>
                <a:latin typeface="Arial"/>
              </a:rPr>
              <a:t>Darfur genocide - Darfur, Sudan (2003-Present)</a:t>
            </a:r>
          </a:p>
          <a:p>
            <a:pPr algn="l" marL="539754" indent="-269877" lvl="1">
              <a:lnSpc>
                <a:spcPts val="3500"/>
              </a:lnSpc>
              <a:buFont typeface="Arial"/>
              <a:buChar char="•"/>
            </a:pPr>
            <a:r>
              <a:rPr lang="en-US" sz="2500">
                <a:solidFill>
                  <a:srgbClr val="000000"/>
                </a:solidFill>
                <a:latin typeface="Arial"/>
              </a:rPr>
              <a:t>Uyghur genocide - Xinjiang, China (2014-Present)   </a:t>
            </a:r>
          </a:p>
          <a:p>
            <a:pPr algn="l" marL="539754" indent="-269877" lvl="1">
              <a:lnSpc>
                <a:spcPts val="3500"/>
              </a:lnSpc>
              <a:buFont typeface="Arial"/>
              <a:buChar char="•"/>
            </a:pPr>
            <a:r>
              <a:rPr lang="en-US" sz="2500">
                <a:solidFill>
                  <a:srgbClr val="000000"/>
                </a:solidFill>
                <a:latin typeface="Arial"/>
              </a:rPr>
              <a:t>Rohingya genocide - Rakhine State, Myanmar (2016-Present)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Cambodian Genocide</a:t>
            </a:r>
          </a:p>
        </p:txBody>
      </p:sp>
      <p:sp>
        <p:nvSpPr>
          <p:cNvPr name="TextBox 7" id="7"/>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1975, the Cambodian government was overthrown by </a:t>
            </a:r>
            <a:r>
              <a:rPr lang="en-US" sz="2500">
                <a:solidFill>
                  <a:srgbClr val="000000"/>
                </a:solidFill>
                <a:latin typeface="Arial Bold"/>
              </a:rPr>
              <a:t>Pol Pot </a:t>
            </a:r>
            <a:r>
              <a:rPr lang="en-US" sz="2500">
                <a:solidFill>
                  <a:srgbClr val="000000"/>
                </a:solidFill>
                <a:latin typeface="Arial"/>
              </a:rPr>
              <a:t>and the </a:t>
            </a:r>
            <a:r>
              <a:rPr lang="en-US" sz="2500">
                <a:solidFill>
                  <a:srgbClr val="000000"/>
                </a:solidFill>
                <a:latin typeface="Arial Bold"/>
              </a:rPr>
              <a:t>Khmer Rogue</a:t>
            </a:r>
            <a:r>
              <a:rPr lang="en-US" sz="2500">
                <a:solidFill>
                  <a:srgbClr val="000000"/>
                </a:solidFill>
                <a:latin typeface="Arial"/>
              </a:rPr>
              <a:t>, followers of the </a:t>
            </a:r>
            <a:r>
              <a:rPr lang="en-US" sz="2500">
                <a:solidFill>
                  <a:srgbClr val="000000"/>
                </a:solidFill>
                <a:latin typeface="Arial Bold"/>
              </a:rPr>
              <a:t>Communist Party of Kampuchea</a:t>
            </a:r>
            <a:r>
              <a:rPr lang="en-US" sz="2500">
                <a:solidFill>
                  <a:srgbClr val="000000"/>
                </a:solidFill>
                <a:latin typeface="Arial"/>
              </a:rPr>
              <a:t>. Their idealised vision of their country was based on the </a:t>
            </a:r>
            <a:r>
              <a:rPr lang="en-US" sz="2500">
                <a:solidFill>
                  <a:srgbClr val="000000"/>
                </a:solidFill>
                <a:latin typeface="Arial Bold"/>
              </a:rPr>
              <a:t>country’s “pure” peasant past</a:t>
            </a:r>
            <a:r>
              <a:rPr lang="en-US" sz="2500">
                <a:solidFill>
                  <a:srgbClr val="000000"/>
                </a:solidFill>
                <a:latin typeface="Arial"/>
              </a:rPr>
              <a:t>. They </a:t>
            </a:r>
            <a:r>
              <a:rPr lang="en-US" sz="2500">
                <a:solidFill>
                  <a:srgbClr val="000000"/>
                </a:solidFill>
                <a:latin typeface="Arial Bold"/>
              </a:rPr>
              <a:t>closed the country </a:t>
            </a:r>
            <a:r>
              <a:rPr lang="en-US" sz="2500">
                <a:solidFill>
                  <a:srgbClr val="000000"/>
                </a:solidFill>
                <a:latin typeface="Arial"/>
              </a:rPr>
              <a:t>to the outside world, forced city dwellers to move to </a:t>
            </a:r>
            <a:r>
              <a:rPr lang="en-US" sz="2500">
                <a:solidFill>
                  <a:srgbClr val="000000"/>
                </a:solidFill>
                <a:latin typeface="Arial Bold"/>
              </a:rPr>
              <a:t>collective farms</a:t>
            </a:r>
            <a:r>
              <a:rPr lang="en-US" sz="2500">
                <a:solidFill>
                  <a:srgbClr val="000000"/>
                </a:solidFill>
                <a:latin typeface="Arial"/>
              </a:rPr>
              <a:t>, </a:t>
            </a:r>
            <a:r>
              <a:rPr lang="en-US" sz="2500">
                <a:solidFill>
                  <a:srgbClr val="000000"/>
                </a:solidFill>
                <a:latin typeface="Arial Bold"/>
              </a:rPr>
              <a:t>outlawed all religions </a:t>
            </a:r>
            <a:r>
              <a:rPr lang="en-US" sz="2500">
                <a:solidFill>
                  <a:srgbClr val="000000"/>
                </a:solidFill>
                <a:latin typeface="Arial"/>
              </a:rPr>
              <a:t>and </a:t>
            </a:r>
            <a:r>
              <a:rPr lang="en-US" sz="2500">
                <a:solidFill>
                  <a:srgbClr val="000000"/>
                </a:solidFill>
                <a:latin typeface="Arial Bold"/>
              </a:rPr>
              <a:t>brutally targeted </a:t>
            </a:r>
            <a:r>
              <a:rPr lang="en-US" sz="2500">
                <a:solidFill>
                  <a:srgbClr val="000000"/>
                </a:solidFill>
                <a:latin typeface="Arial"/>
              </a:rPr>
              <a:t>anyone who was </a:t>
            </a:r>
            <a:r>
              <a:rPr lang="en-US" sz="2500">
                <a:solidFill>
                  <a:srgbClr val="000000"/>
                </a:solidFill>
                <a:latin typeface="Arial Bold"/>
              </a:rPr>
              <a:t>educated</a:t>
            </a:r>
            <a:r>
              <a:rPr lang="en-US" sz="2500">
                <a:solidFill>
                  <a:srgbClr val="000000"/>
                </a:solidFill>
                <a:latin typeface="Arial"/>
              </a:rPr>
              <a:t> or </a:t>
            </a:r>
            <a:r>
              <a:rPr lang="en-US" sz="2500">
                <a:solidFill>
                  <a:srgbClr val="000000"/>
                </a:solidFill>
                <a:latin typeface="Arial Bold"/>
              </a:rPr>
              <a:t>suspected of opposing the new regime</a:t>
            </a:r>
            <a:r>
              <a:rPr lang="en-US" sz="2500">
                <a:solidFill>
                  <a:srgbClr val="000000"/>
                </a:solidFill>
                <a:latin typeface="Arial"/>
              </a:rPr>
              <a:t>. In addition, the </a:t>
            </a:r>
            <a:r>
              <a:rPr lang="en-US" sz="2500">
                <a:solidFill>
                  <a:srgbClr val="000000"/>
                </a:solidFill>
                <a:latin typeface="Arial Bold"/>
              </a:rPr>
              <a:t>Khmer Rogue </a:t>
            </a:r>
            <a:r>
              <a:rPr lang="en-US" sz="2500">
                <a:solidFill>
                  <a:srgbClr val="000000"/>
                </a:solidFill>
                <a:latin typeface="Arial"/>
              </a:rPr>
              <a:t>aimed to </a:t>
            </a:r>
            <a:r>
              <a:rPr lang="en-US" sz="2500">
                <a:solidFill>
                  <a:srgbClr val="000000"/>
                </a:solidFill>
                <a:latin typeface="Arial Bold"/>
              </a:rPr>
              <a:t>eliminate ethnic minorities </a:t>
            </a:r>
            <a:r>
              <a:rPr lang="en-US" sz="2500">
                <a:solidFill>
                  <a:srgbClr val="000000"/>
                </a:solidFill>
                <a:latin typeface="Arial"/>
              </a:rPr>
              <a:t>such as the </a:t>
            </a:r>
            <a:r>
              <a:rPr lang="en-US" sz="2500">
                <a:solidFill>
                  <a:srgbClr val="000000"/>
                </a:solidFill>
                <a:latin typeface="Arial Bold"/>
              </a:rPr>
              <a:t>ethnic Vietnamese</a:t>
            </a:r>
            <a:r>
              <a:rPr lang="en-US" sz="2500">
                <a:solidFill>
                  <a:srgbClr val="000000"/>
                </a:solidFill>
                <a:latin typeface="Arial"/>
              </a:rPr>
              <a:t>, </a:t>
            </a:r>
            <a:r>
              <a:rPr lang="en-US" sz="2500">
                <a:solidFill>
                  <a:srgbClr val="000000"/>
                </a:solidFill>
                <a:latin typeface="Arial Bold"/>
              </a:rPr>
              <a:t>Thai</a:t>
            </a:r>
            <a:r>
              <a:rPr lang="en-US" sz="2500">
                <a:solidFill>
                  <a:srgbClr val="000000"/>
                </a:solidFill>
                <a:latin typeface="Arial"/>
              </a:rPr>
              <a:t> and </a:t>
            </a:r>
            <a:r>
              <a:rPr lang="en-US" sz="2500">
                <a:solidFill>
                  <a:srgbClr val="000000"/>
                </a:solidFill>
                <a:latin typeface="Arial Bold"/>
              </a:rPr>
              <a:t>Chinese people </a:t>
            </a:r>
            <a:r>
              <a:rPr lang="en-US" sz="2500">
                <a:solidFill>
                  <a:srgbClr val="000000"/>
                </a:solidFill>
                <a:latin typeface="Arial"/>
              </a:rPr>
              <a:t>as well as the </a:t>
            </a:r>
            <a:r>
              <a:rPr lang="en-US" sz="2500">
                <a:solidFill>
                  <a:srgbClr val="000000"/>
                </a:solidFill>
                <a:latin typeface="Arial Bold"/>
              </a:rPr>
              <a:t>Muslim Cham people</a:t>
            </a:r>
            <a:r>
              <a:rPr lang="en-US" sz="2500">
                <a:solidFill>
                  <a:srgbClr val="000000"/>
                </a:solidFill>
                <a:latin typeface="Arial"/>
              </a:rPr>
              <a:t>.</a:t>
            </a:r>
          </a:p>
          <a:p>
            <a:pPr algn="l">
              <a:lnSpc>
                <a:spcPts val="3500"/>
              </a:lnSpc>
            </a:pPr>
            <a:r>
              <a:rPr lang="en-US" sz="2500">
                <a:solidFill>
                  <a:srgbClr val="000000"/>
                </a:solidFill>
                <a:latin typeface="Arial Bold"/>
              </a:rPr>
              <a:t>Starvation</a:t>
            </a:r>
            <a:r>
              <a:rPr lang="en-US" sz="2500">
                <a:solidFill>
                  <a:srgbClr val="000000"/>
                </a:solidFill>
                <a:latin typeface="Arial"/>
              </a:rPr>
              <a:t> and </a:t>
            </a:r>
            <a:r>
              <a:rPr lang="en-US" sz="2500">
                <a:solidFill>
                  <a:srgbClr val="000000"/>
                </a:solidFill>
                <a:latin typeface="Arial Bold"/>
              </a:rPr>
              <a:t>disease</a:t>
            </a:r>
            <a:r>
              <a:rPr lang="en-US" sz="2500">
                <a:solidFill>
                  <a:srgbClr val="000000"/>
                </a:solidFill>
                <a:latin typeface="Arial"/>
              </a:rPr>
              <a:t> killed great numbers of people at the forced-labour farms. </a:t>
            </a:r>
            <a:r>
              <a:rPr lang="en-US" sz="2500">
                <a:solidFill>
                  <a:srgbClr val="000000"/>
                </a:solidFill>
                <a:latin typeface="Arial Bold"/>
              </a:rPr>
              <a:t>Torture</a:t>
            </a:r>
            <a:r>
              <a:rPr lang="en-US" sz="2500">
                <a:solidFill>
                  <a:srgbClr val="000000"/>
                </a:solidFill>
                <a:latin typeface="Arial"/>
              </a:rPr>
              <a:t> was also widespread. It is claimed that 17,000 people passed through the notorious Tuol Sleng prison and only seven survived. As more and more people were sent to prison, the Khmer Rogue switched to a system of ‘</a:t>
            </a:r>
            <a:r>
              <a:rPr lang="en-US" sz="2500">
                <a:solidFill>
                  <a:srgbClr val="000000"/>
                </a:solidFill>
                <a:latin typeface="Arial Bold"/>
              </a:rPr>
              <a:t>killing fields</a:t>
            </a:r>
            <a:r>
              <a:rPr lang="en-US" sz="2500">
                <a:solidFill>
                  <a:srgbClr val="000000"/>
                </a:solidFill>
                <a:latin typeface="Arial"/>
              </a:rPr>
              <a:t>’ – mass executions at hundreds of sites all across Cambodia. As well as the people mentioned previously, the Khmer Rogue also executed people who could no longer work or make the journey to the camps, the families of anyone deemed ‘undesirable’ and at least 25,000 Buddhist monks.</a:t>
            </a:r>
          </a:p>
          <a:p>
            <a:pPr algn="l">
              <a:lnSpc>
                <a:spcPts val="3500"/>
              </a:lnSpc>
            </a:pPr>
            <a:r>
              <a:rPr lang="en-US" sz="2500">
                <a:solidFill>
                  <a:srgbClr val="000000"/>
                </a:solidFill>
                <a:latin typeface="Arial"/>
              </a:rPr>
              <a:t>In the years 1975 to 1979, between </a:t>
            </a:r>
            <a:r>
              <a:rPr lang="en-US" sz="2500">
                <a:solidFill>
                  <a:srgbClr val="000000"/>
                </a:solidFill>
                <a:latin typeface="Arial Bold"/>
              </a:rPr>
              <a:t>1.7 and 3 million Cambodians</a:t>
            </a:r>
            <a:r>
              <a:rPr lang="en-US" sz="2500">
                <a:solidFill>
                  <a:srgbClr val="000000"/>
                </a:solidFill>
                <a:latin typeface="Arial"/>
              </a:rPr>
              <a:t> died in the Khmer Rogue’s killing fields roughly one-quarter of the population.</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690215" y="0"/>
            <a:ext cx="12907569" cy="9725311"/>
          </a:xfrm>
          <a:custGeom>
            <a:avLst/>
            <a:gdLst/>
            <a:ahLst/>
            <a:cxnLst/>
            <a:rect r="r" b="b" t="t" l="l"/>
            <a:pathLst>
              <a:path h="9725311" w="12907569">
                <a:moveTo>
                  <a:pt x="0" y="0"/>
                </a:moveTo>
                <a:lnTo>
                  <a:pt x="12907570" y="0"/>
                </a:lnTo>
                <a:lnTo>
                  <a:pt x="12907570" y="9725311"/>
                </a:lnTo>
                <a:lnTo>
                  <a:pt x="0" y="9725311"/>
                </a:lnTo>
                <a:lnTo>
                  <a:pt x="0" y="0"/>
                </a:lnTo>
                <a:close/>
              </a:path>
            </a:pathLst>
          </a:custGeom>
          <a:blipFill>
            <a:blip r:embed="rId6"/>
            <a:stretch>
              <a:fillRect l="-1821" t="-1611" r="-2428" b="-2417"/>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3040771" y="0"/>
            <a:ext cx="12206458" cy="9725311"/>
          </a:xfrm>
          <a:custGeom>
            <a:avLst/>
            <a:gdLst/>
            <a:ahLst/>
            <a:cxnLst/>
            <a:rect r="r" b="b" t="t" l="l"/>
            <a:pathLst>
              <a:path h="9725311" w="12206458">
                <a:moveTo>
                  <a:pt x="0" y="0"/>
                </a:moveTo>
                <a:lnTo>
                  <a:pt x="12206458" y="0"/>
                </a:lnTo>
                <a:lnTo>
                  <a:pt x="12206458" y="9725311"/>
                </a:lnTo>
                <a:lnTo>
                  <a:pt x="0" y="9725311"/>
                </a:lnTo>
                <a:lnTo>
                  <a:pt x="0" y="0"/>
                </a:lnTo>
                <a:close/>
              </a:path>
            </a:pathLst>
          </a:custGeom>
          <a:blipFill>
            <a:blip r:embed="rId6"/>
            <a:stretch>
              <a:fillRect l="-2186" t="-4117" r="-2607" b="-4117"/>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Rwanda Genocide</a:t>
            </a:r>
          </a:p>
        </p:txBody>
      </p:sp>
      <p:sp>
        <p:nvSpPr>
          <p:cNvPr name="TextBox 7" id="7"/>
          <p:cNvSpPr txBox="true"/>
          <p:nvPr/>
        </p:nvSpPr>
        <p:spPr>
          <a:xfrm rot="0">
            <a:off x="1028700" y="2139949"/>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the 1990s, Rwanda was a small agricultural country with the highest population density in Africa. About 85% of its population was ethnically </a:t>
            </a:r>
            <a:r>
              <a:rPr lang="en-US" sz="2500">
                <a:solidFill>
                  <a:srgbClr val="000000"/>
                </a:solidFill>
                <a:latin typeface="Arial Bold"/>
              </a:rPr>
              <a:t>Hutu</a:t>
            </a:r>
            <a:r>
              <a:rPr lang="en-US" sz="2500">
                <a:solidFill>
                  <a:srgbClr val="000000"/>
                </a:solidFill>
                <a:latin typeface="Arial"/>
              </a:rPr>
              <a:t>; the rest was </a:t>
            </a:r>
            <a:r>
              <a:rPr lang="en-US" sz="2500">
                <a:solidFill>
                  <a:srgbClr val="000000"/>
                </a:solidFill>
                <a:latin typeface="Arial Bold"/>
              </a:rPr>
              <a:t>Tutsi</a:t>
            </a:r>
            <a:r>
              <a:rPr lang="en-US" sz="2500">
                <a:solidFill>
                  <a:srgbClr val="000000"/>
                </a:solidFill>
                <a:latin typeface="Arial"/>
              </a:rPr>
              <a:t>, along with a small number of </a:t>
            </a:r>
            <a:r>
              <a:rPr lang="en-US" sz="2500">
                <a:solidFill>
                  <a:srgbClr val="000000"/>
                </a:solidFill>
                <a:latin typeface="Arial Bold"/>
              </a:rPr>
              <a:t>Twa </a:t>
            </a:r>
            <a:r>
              <a:rPr lang="en-US" sz="2500">
                <a:solidFill>
                  <a:srgbClr val="000000"/>
                </a:solidFill>
                <a:latin typeface="Arial"/>
              </a:rPr>
              <a:t>(the original inhabitants of Rwanda). Tensions between the Hutu and Tutsi had developed over time and had led to civil war. A power-sharing agreement had angered Hutu extremists. Evidence exists of planning, weapons purchase and dehumanising propaganda (especially radio broadcasts) in the early 1990s.</a:t>
            </a:r>
          </a:p>
          <a:p>
            <a:pPr algn="l">
              <a:lnSpc>
                <a:spcPts val="3500"/>
              </a:lnSpc>
            </a:pPr>
            <a:r>
              <a:rPr lang="en-US" sz="2500">
                <a:solidFill>
                  <a:srgbClr val="000000"/>
                </a:solidFill>
                <a:latin typeface="Arial"/>
              </a:rPr>
              <a:t>Rwanda President </a:t>
            </a:r>
            <a:r>
              <a:rPr lang="en-US" sz="2500">
                <a:solidFill>
                  <a:srgbClr val="000000"/>
                </a:solidFill>
                <a:latin typeface="Arial Bold"/>
              </a:rPr>
              <a:t>Juvénal Habyarimana</a:t>
            </a:r>
            <a:r>
              <a:rPr lang="en-US" sz="2500">
                <a:solidFill>
                  <a:srgbClr val="000000"/>
                </a:solidFill>
                <a:latin typeface="Arial"/>
              </a:rPr>
              <a:t>, a Hutu, was killed when his plane was shot down on the 6th April 1994. Responsibility for this is still unknown. Hutu extremists began the Rwandan Genocide in the capital city, Kigali, the next day. Among the first victims were the Hutu Prime Minster </a:t>
            </a:r>
            <a:r>
              <a:rPr lang="en-US" sz="2500">
                <a:solidFill>
                  <a:srgbClr val="000000"/>
                </a:solidFill>
                <a:latin typeface="Arial Bold"/>
              </a:rPr>
              <a:t>Agathe Uwilingiyimana</a:t>
            </a:r>
            <a:r>
              <a:rPr lang="en-US" sz="2500">
                <a:solidFill>
                  <a:srgbClr val="000000"/>
                </a:solidFill>
                <a:latin typeface="Arial"/>
              </a:rPr>
              <a:t> and 10 Belgian peacekeepers. Mass killings of Tutsis and moderate Hutus in Kigali quickly spread to the rest of Rwanda. Officials rewarded killers with food, drink, drugs and money.</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5535304" y="0"/>
            <a:ext cx="11403956" cy="9725311"/>
          </a:xfrm>
          <a:custGeom>
            <a:avLst/>
            <a:gdLst/>
            <a:ahLst/>
            <a:cxnLst/>
            <a:rect r="r" b="b" t="t" l="l"/>
            <a:pathLst>
              <a:path h="9725311" w="11403956">
                <a:moveTo>
                  <a:pt x="0" y="0"/>
                </a:moveTo>
                <a:lnTo>
                  <a:pt x="11403956" y="0"/>
                </a:lnTo>
                <a:lnTo>
                  <a:pt x="11403956" y="9725311"/>
                </a:lnTo>
                <a:lnTo>
                  <a:pt x="0" y="9725311"/>
                </a:lnTo>
                <a:lnTo>
                  <a:pt x="0" y="0"/>
                </a:lnTo>
                <a:close/>
              </a:path>
            </a:pathLst>
          </a:custGeom>
          <a:blipFill>
            <a:blip r:embed="rId6"/>
            <a:stretch>
              <a:fillRect l="0" t="0" r="0" b="0"/>
            </a:stretch>
          </a:blipFill>
        </p:spPr>
      </p:sp>
      <p:sp>
        <p:nvSpPr>
          <p:cNvPr name="Freeform 11" id="11"/>
          <p:cNvSpPr/>
          <p:nvPr/>
        </p:nvSpPr>
        <p:spPr>
          <a:xfrm flipH="false" flipV="false" rot="0">
            <a:off x="685800" y="0"/>
            <a:ext cx="3863441" cy="5428219"/>
          </a:xfrm>
          <a:custGeom>
            <a:avLst/>
            <a:gdLst/>
            <a:ahLst/>
            <a:cxnLst/>
            <a:rect r="r" b="b" t="t" l="l"/>
            <a:pathLst>
              <a:path h="5428219" w="3863441">
                <a:moveTo>
                  <a:pt x="0" y="0"/>
                </a:moveTo>
                <a:lnTo>
                  <a:pt x="3863441" y="0"/>
                </a:lnTo>
                <a:lnTo>
                  <a:pt x="3863441" y="5428219"/>
                </a:lnTo>
                <a:lnTo>
                  <a:pt x="0" y="5428219"/>
                </a:lnTo>
                <a:lnTo>
                  <a:pt x="0" y="0"/>
                </a:lnTo>
                <a:close/>
              </a:path>
            </a:pathLst>
          </a:custGeom>
          <a:blipFill>
            <a:blip r:embed="rId7"/>
            <a:stretch>
              <a:fillRect l="0" t="0" r="0" b="0"/>
            </a:stretch>
          </a:blipFill>
        </p:spPr>
      </p:sp>
      <p:sp>
        <p:nvSpPr>
          <p:cNvPr name="Freeform 12" id="12"/>
          <p:cNvSpPr/>
          <p:nvPr/>
        </p:nvSpPr>
        <p:spPr>
          <a:xfrm flipH="false" flipV="false" rot="0">
            <a:off x="685800" y="5428219"/>
            <a:ext cx="4849504" cy="4371461"/>
          </a:xfrm>
          <a:custGeom>
            <a:avLst/>
            <a:gdLst/>
            <a:ahLst/>
            <a:cxnLst/>
            <a:rect r="r" b="b" t="t" l="l"/>
            <a:pathLst>
              <a:path h="4371461" w="4849504">
                <a:moveTo>
                  <a:pt x="0" y="0"/>
                </a:moveTo>
                <a:lnTo>
                  <a:pt x="4849504" y="0"/>
                </a:lnTo>
                <a:lnTo>
                  <a:pt x="4849504" y="4371461"/>
                </a:lnTo>
                <a:lnTo>
                  <a:pt x="0" y="4371461"/>
                </a:lnTo>
                <a:lnTo>
                  <a:pt x="0" y="0"/>
                </a:lnTo>
                <a:close/>
              </a:path>
            </a:pathLst>
          </a:custGeom>
          <a:blipFill>
            <a:blip r:embed="rId8"/>
            <a:stretch>
              <a:fillRect l="-59680" t="0" r="0" b="0"/>
            </a:stretch>
          </a:blipFill>
        </p:spPr>
      </p:sp>
      <p:sp>
        <p:nvSpPr>
          <p:cNvPr name="TextBox 13" id="13"/>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4" id="14"/>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9" tooltip="https://twitter.com/MsEJenkinson"/>
              </a:rPr>
              <a:t>Eimear Jenkinson</a:t>
            </a:r>
            <a:r>
              <a:rPr lang="en-US" sz="2200">
                <a:solidFill>
                  <a:srgbClr val="000000"/>
                </a:solidFill>
                <a:latin typeface="Arial"/>
              </a:rPr>
              <a:t> and </a:t>
            </a:r>
            <a:r>
              <a:rPr lang="en-US" sz="2200" u="sng">
                <a:solidFill>
                  <a:srgbClr val="000000"/>
                </a:solidFill>
                <a:latin typeface="Arial"/>
                <a:hlinkClick r:id="rId10" tooltip="https://twitter.com/Gregg_ONeill"/>
              </a:rPr>
              <a:t>Gregg O'Neill</a:t>
            </a:r>
            <a:r>
              <a:rPr lang="en-US" sz="2200">
                <a:solidFill>
                  <a:srgbClr val="000000"/>
                </a:solidFill>
                <a:latin typeface="Arial"/>
              </a:rPr>
              <a:t> (</a:t>
            </a:r>
            <a:r>
              <a:rPr lang="en-US" sz="2200" u="sng">
                <a:solidFill>
                  <a:srgbClr val="000000"/>
                </a:solidFill>
                <a:latin typeface="Arial"/>
                <a:hlinkClick r:id="rId11" tooltip="https://educate.ie/"/>
              </a:rPr>
              <a:t>educate.ie</a:t>
            </a:r>
            <a:r>
              <a:rPr lang="en-US" sz="2200">
                <a:solidFill>
                  <a:srgbClr val="000000"/>
                </a:solidFill>
                <a:latin typeface="Arial"/>
              </a:rPr>
              <a: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Throughout history, there have been many examples of genocide, the attempt to eliminate entire peoples, or religious or ethnic groups. The most studied example is the Holocaust, in which Hitler and the Nazis aimed to systematically wipe out the entire European population of Jewish people. In this chapter, you will learn about this horrific period of history and look at other examples of genocide: those of Native Americans, the people of Armenia, Cambodia and Rwanda.</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Rwanda Genocide</a:t>
            </a:r>
          </a:p>
        </p:txBody>
      </p:sp>
      <p:sp>
        <p:nvSpPr>
          <p:cNvPr name="TextBox 7" id="7"/>
          <p:cNvSpPr txBox="true"/>
          <p:nvPr/>
        </p:nvSpPr>
        <p:spPr>
          <a:xfrm rot="0">
            <a:off x="1028700" y="2139949"/>
            <a:ext cx="9105498"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By the time the</a:t>
            </a:r>
            <a:r>
              <a:rPr lang="en-US" sz="2500">
                <a:solidFill>
                  <a:srgbClr val="000000"/>
                </a:solidFill>
                <a:latin typeface="Arial Bold"/>
              </a:rPr>
              <a:t> Rwandan Patriotic Front</a:t>
            </a:r>
            <a:r>
              <a:rPr lang="en-US" sz="2500">
                <a:solidFill>
                  <a:srgbClr val="000000"/>
                </a:solidFill>
                <a:latin typeface="Arial"/>
              </a:rPr>
              <a:t>, led by </a:t>
            </a:r>
            <a:r>
              <a:rPr lang="en-US" sz="2500">
                <a:solidFill>
                  <a:srgbClr val="000000"/>
                </a:solidFill>
                <a:latin typeface="Arial Bold"/>
              </a:rPr>
              <a:t>Paul Kagame</a:t>
            </a:r>
            <a:r>
              <a:rPr lang="en-US" sz="2500">
                <a:solidFill>
                  <a:srgbClr val="000000"/>
                </a:solidFill>
                <a:latin typeface="Arial"/>
              </a:rPr>
              <a:t>, gained control through a military offensive in early July, hundreds of thousands of Rwandans had been slaughtered. Over 90% of these were Tutsi, representing around two-thirds of the Tutsi population. Another two million refugees (mainly Hutus) had fled to refugee camps in the Congo and other neighbouring countries. A coalition government was set up, with </a:t>
            </a:r>
            <a:r>
              <a:rPr lang="en-US" sz="2500">
                <a:solidFill>
                  <a:srgbClr val="000000"/>
                </a:solidFill>
                <a:latin typeface="Arial Bold"/>
              </a:rPr>
              <a:t>Pasteur Bizimungu</a:t>
            </a:r>
            <a:r>
              <a:rPr lang="en-US" sz="2500">
                <a:solidFill>
                  <a:srgbClr val="000000"/>
                </a:solidFill>
                <a:latin typeface="Arial"/>
              </a:rPr>
              <a:t> (a Hutu) as President and </a:t>
            </a:r>
            <a:r>
              <a:rPr lang="en-US" sz="2500">
                <a:solidFill>
                  <a:srgbClr val="000000"/>
                </a:solidFill>
                <a:latin typeface="Arial Bold"/>
              </a:rPr>
              <a:t>Paul Kagame</a:t>
            </a:r>
            <a:r>
              <a:rPr lang="en-US" sz="2500">
                <a:solidFill>
                  <a:srgbClr val="000000"/>
                </a:solidFill>
                <a:latin typeface="Arial"/>
              </a:rPr>
              <a:t> (a Tutsi) as Vice President and Minister for Defence. Kagame has now been President since 2000.</a:t>
            </a:r>
          </a:p>
          <a:p>
            <a:pPr algn="l">
              <a:lnSpc>
                <a:spcPts val="3500"/>
              </a:lnSpc>
            </a:pPr>
            <a:r>
              <a:rPr lang="en-US" sz="2500">
                <a:solidFill>
                  <a:srgbClr val="000000"/>
                </a:solidFill>
                <a:latin typeface="Arial"/>
              </a:rPr>
              <a:t>In October 1994, the International Criminal Tribunal for Rwanda (ICTR) was established to hold the </a:t>
            </a:r>
            <a:r>
              <a:rPr lang="en-US" sz="2500">
                <a:solidFill>
                  <a:srgbClr val="000000"/>
                </a:solidFill>
                <a:latin typeface="Arial Bold"/>
              </a:rPr>
              <a:t>Rwandan Genocide trials</a:t>
            </a:r>
            <a:r>
              <a:rPr lang="en-US" sz="2500">
                <a:solidFill>
                  <a:srgbClr val="000000"/>
                </a:solidFill>
                <a:latin typeface="Arial"/>
              </a:rPr>
              <a:t>. This was the first international tribunal since the Nuremburg Trials of 1945-46, and the first to prosecute the crime of genocide. In 1995, the ICTR began trying a number of high-ranking people for their role in the Rwandan Genocide. When the tribunal closed in 2015, it had convicted 61 people.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Freeform 14" id="14"/>
          <p:cNvSpPr/>
          <p:nvPr/>
        </p:nvSpPr>
        <p:spPr>
          <a:xfrm flipH="false" flipV="false" rot="0">
            <a:off x="10477098" y="2831222"/>
            <a:ext cx="6462162" cy="6212054"/>
          </a:xfrm>
          <a:custGeom>
            <a:avLst/>
            <a:gdLst/>
            <a:ahLst/>
            <a:cxnLst/>
            <a:rect r="r" b="b" t="t" l="l"/>
            <a:pathLst>
              <a:path h="6212054" w="6462162">
                <a:moveTo>
                  <a:pt x="0" y="0"/>
                </a:moveTo>
                <a:lnTo>
                  <a:pt x="6462162" y="0"/>
                </a:lnTo>
                <a:lnTo>
                  <a:pt x="6462162" y="6212054"/>
                </a:lnTo>
                <a:lnTo>
                  <a:pt x="0" y="6212054"/>
                </a:lnTo>
                <a:lnTo>
                  <a:pt x="0" y="0"/>
                </a:lnTo>
                <a:close/>
              </a:path>
            </a:pathLst>
          </a:custGeom>
          <a:blipFill>
            <a:blip r:embed="rId6"/>
            <a:stretch>
              <a:fillRect l="-4208" t="-2736" r="-2630" b="-3283"/>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356 (Artefact, 2nd Edition)</a:t>
            </a:r>
          </a:p>
        </p:txBody>
      </p:sp>
      <p:sp>
        <p:nvSpPr>
          <p:cNvPr name="TextBox 7" id="7"/>
          <p:cNvSpPr txBox="true"/>
          <p:nvPr/>
        </p:nvSpPr>
        <p:spPr>
          <a:xfrm rot="0">
            <a:off x="1028700" y="1819275"/>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BF63"/>
                </a:solidFill>
                <a:latin typeface="Arial"/>
              </a:rPr>
              <a:t>Why did a genocide take place in Cambodia?</a:t>
            </a:r>
          </a:p>
          <a:p>
            <a:pPr algn="l" marL="647702" indent="-323851" lvl="1">
              <a:lnSpc>
                <a:spcPts val="4200"/>
              </a:lnSpc>
              <a:buAutoNum type="arabicPeriod" startAt="1"/>
            </a:pPr>
            <a:r>
              <a:rPr lang="en-US" sz="3000">
                <a:solidFill>
                  <a:srgbClr val="00BF63"/>
                </a:solidFill>
                <a:latin typeface="Arial"/>
              </a:rPr>
              <a:t>How did the Khmer Rogue kill up to one-quarter of the population?</a:t>
            </a:r>
          </a:p>
          <a:p>
            <a:pPr algn="l" marL="647702" indent="-323851" lvl="1">
              <a:lnSpc>
                <a:spcPts val="4200"/>
              </a:lnSpc>
              <a:buAutoNum type="arabicPeriod" startAt="1"/>
            </a:pPr>
            <a:r>
              <a:rPr lang="en-US" sz="3000">
                <a:solidFill>
                  <a:srgbClr val="00BF63"/>
                </a:solidFill>
                <a:latin typeface="Arial"/>
              </a:rPr>
              <a:t>Describe the course of the Rwandan Genocide.</a:t>
            </a:r>
          </a:p>
          <a:p>
            <a:pPr algn="l" marL="647702" indent="-323851" lvl="1">
              <a:lnSpc>
                <a:spcPts val="4200"/>
              </a:lnSpc>
              <a:buAutoNum type="arabicPeriod" startAt="1"/>
            </a:pPr>
            <a:r>
              <a:rPr lang="en-US" sz="3000">
                <a:solidFill>
                  <a:srgbClr val="00BF63"/>
                </a:solidFill>
                <a:latin typeface="Arial"/>
              </a:rPr>
              <a:t>What was the impact of the Rwandan Genocide.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004AAD"/>
                </a:solidFill>
                <a:latin typeface="Arial Bold"/>
              </a:rPr>
              <a:t>26.4: SUMMARY</a:t>
            </a:r>
          </a:p>
        </p:txBody>
      </p:sp>
      <p:sp>
        <p:nvSpPr>
          <p:cNvPr name="TextBox 9" id="9"/>
          <p:cNvSpPr txBox="true"/>
          <p:nvPr/>
        </p:nvSpPr>
        <p:spPr>
          <a:xfrm rot="0">
            <a:off x="258123"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26.4: summary</a:t>
            </a:r>
          </a:p>
        </p:txBody>
      </p:sp>
      <p:sp>
        <p:nvSpPr>
          <p:cNvPr name="TextBox 10" id="10"/>
          <p:cNvSpPr txBox="true"/>
          <p:nvPr/>
        </p:nvSpPr>
        <p:spPr>
          <a:xfrm rot="0">
            <a:off x="15383928" y="-14772"/>
            <a:ext cx="245859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7" id="7"/>
          <p:cNvSpPr txBox="true"/>
          <p:nvPr/>
        </p:nvSpPr>
        <p:spPr>
          <a:xfrm rot="0">
            <a:off x="1028700" y="2120899"/>
            <a:ext cx="15609955" cy="80486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There have been many examples of genocide through history, including the genocide of Native Americans from the fifteenth century onwards, the Armenian Genocide in 1915-1923, the Cambodian Genocide in 1975 and the Rwandan Genocide in 1994.</a:t>
            </a:r>
          </a:p>
          <a:p>
            <a:pPr algn="l" marL="647702" indent="-323851" lvl="1">
              <a:lnSpc>
                <a:spcPts val="4200"/>
              </a:lnSpc>
              <a:buFont typeface="Arial"/>
              <a:buChar char="•"/>
            </a:pPr>
            <a:r>
              <a:rPr lang="en-US" sz="3000">
                <a:solidFill>
                  <a:srgbClr val="000000"/>
                </a:solidFill>
                <a:latin typeface="Arial"/>
              </a:rPr>
              <a:t>The Holocaust is one of the most significant atrocities in our past. It evolved slowly between 1933 and 1945. Adolf Hitler was deeply anti-Semitic. The Nazis built on existing centuries-old anti-Semitism with the Nuremberg Laws and Kristallnacht. Jewish people were isolated and finally deported and murdered in extermination camps. </a:t>
            </a:r>
          </a:p>
          <a:p>
            <a:pPr algn="l" marL="647702" indent="-323851" lvl="1">
              <a:lnSpc>
                <a:spcPts val="4200"/>
              </a:lnSpc>
              <a:buFont typeface="Arial"/>
              <a:buChar char="•"/>
            </a:pPr>
            <a:r>
              <a:rPr lang="en-US" sz="3000">
                <a:solidFill>
                  <a:srgbClr val="000000"/>
                </a:solidFill>
                <a:latin typeface="Arial"/>
              </a:rPr>
              <a:t>The concentration camps were liberated between mid-1944 and May 1945 by Soviet, British, American and French troops. </a:t>
            </a:r>
          </a:p>
          <a:p>
            <a:pPr algn="l" marL="647702" indent="-323851" lvl="1">
              <a:lnSpc>
                <a:spcPts val="4200"/>
              </a:lnSpc>
              <a:buFont typeface="Arial"/>
              <a:buChar char="•"/>
            </a:pPr>
            <a:r>
              <a:rPr lang="en-US" sz="3000">
                <a:solidFill>
                  <a:srgbClr val="000000"/>
                </a:solidFill>
                <a:latin typeface="Arial"/>
              </a:rPr>
              <a:t>Approximately six million Jews died during the Holocaust. Millions of others were also killed, including (but not limited to) 2.5 million Soviet prisoners of war, two million Poles and half a million Roma.</a:t>
            </a:r>
          </a:p>
          <a:p>
            <a:pPr algn="l" marL="647702" indent="-323851" lvl="1">
              <a:lnSpc>
                <a:spcPts val="4200"/>
              </a:lnSpc>
              <a:buFont typeface="Arial"/>
              <a:buChar char="•"/>
            </a:pPr>
            <a:r>
              <a:rPr lang="en-US" sz="3000">
                <a:solidFill>
                  <a:srgbClr val="000000"/>
                </a:solidFill>
                <a:latin typeface="Arial"/>
              </a:rPr>
              <a:t>Many European Jews emigrated after World War II to countries such as the USA, Canada, France and South Africa. After the state of Israel was founded in 1948, many began new lives there.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Reflecting on... The Holocaust</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Sadly, we do not always learn from past atrocities. For example, the Cambodian Genocide and the Rwandan Genocide both happened after the whole world had learned of the Holocaust. However, through studying history it is possible to recognise patterns - of power, of discrimination, of 'othering' and dehumanisation - that have preceded these atrocities in various societies. To prevent further atrocities in the future, we must remain vigilant for these warning signs and work to uphold human rights. </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Examination Questions</a:t>
            </a:r>
          </a:p>
        </p:txBody>
      </p:sp>
      <p:sp>
        <p:nvSpPr>
          <p:cNvPr name="TextBox 7" id="7"/>
          <p:cNvSpPr txBox="true"/>
          <p:nvPr/>
        </p:nvSpPr>
        <p:spPr>
          <a:xfrm rot="0">
            <a:off x="1028700" y="2120899"/>
            <a:ext cx="15609955" cy="1647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2021 SEC Sample Q7</a:t>
            </a:r>
          </a:p>
          <a:p>
            <a:pPr algn="l">
              <a:lnSpc>
                <a:spcPts val="4200"/>
              </a:lnSpc>
            </a:pPr>
            <a:r>
              <a:rPr lang="en-US" sz="3000">
                <a:solidFill>
                  <a:srgbClr val="000000"/>
                </a:solidFill>
                <a:latin typeface="Arial"/>
              </a:rPr>
              <a:t>2022 SEC Q7</a:t>
            </a:r>
          </a:p>
          <a:p>
            <a:pPr algn="l">
              <a:lnSpc>
                <a:spcPts val="4200"/>
              </a:lnSpc>
            </a:pPr>
            <a:r>
              <a:rPr lang="en-US" sz="3000">
                <a:solidFill>
                  <a:srgbClr val="000000"/>
                </a:solidFill>
                <a:latin typeface="Arial"/>
              </a:rPr>
              <a:t>2023 SEC Q6</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Anne Frank House, Amsterdam, Netherlands</a:t>
            </a:r>
          </a:p>
          <a:p>
            <a:pPr algn="l">
              <a:lnSpc>
                <a:spcPts val="3500"/>
              </a:lnSpc>
            </a:pPr>
            <a:r>
              <a:rPr lang="en-US" sz="2500">
                <a:solidFill>
                  <a:srgbClr val="000000"/>
                </a:solidFill>
                <a:latin typeface="Arial"/>
              </a:rPr>
              <a:t>Auschwitz-Birkenau, Oświęcim, Poland</a:t>
            </a:r>
          </a:p>
          <a:p>
            <a:pPr algn="l">
              <a:lnSpc>
                <a:spcPts val="3500"/>
              </a:lnSpc>
            </a:pPr>
            <a:r>
              <a:rPr lang="en-US" sz="2500">
                <a:solidFill>
                  <a:srgbClr val="000000"/>
                </a:solidFill>
                <a:latin typeface="Arial"/>
              </a:rPr>
              <a:t>Yad Vashem, Jerusalem, Israel</a:t>
            </a:r>
          </a:p>
          <a:p>
            <a:pPr algn="l">
              <a:lnSpc>
                <a:spcPts val="3500"/>
              </a:lnSpc>
            </a:pPr>
            <a:r>
              <a:rPr lang="en-US" sz="2500">
                <a:solidFill>
                  <a:srgbClr val="000000"/>
                </a:solidFill>
                <a:latin typeface="Arial"/>
              </a:rPr>
              <a:t>Bergen-Belsen, Saxony, Germany</a:t>
            </a:r>
          </a:p>
          <a:p>
            <a:pPr algn="l">
              <a:lnSpc>
                <a:spcPts val="3500"/>
              </a:lnSpc>
            </a:pPr>
            <a:r>
              <a:rPr lang="en-US" sz="2500">
                <a:solidFill>
                  <a:srgbClr val="000000"/>
                </a:solidFill>
                <a:latin typeface="Arial"/>
              </a:rPr>
              <a:t>The Holocaust Memorial, Berlin, Germany</a:t>
            </a:r>
          </a:p>
          <a:p>
            <a:pPr algn="l">
              <a:lnSpc>
                <a:spcPts val="3500"/>
              </a:lnSpc>
            </a:pPr>
          </a:p>
        </p:txBody>
      </p:sp>
      <p:sp>
        <p:nvSpPr>
          <p:cNvPr name="TextBox 14" id="14"/>
          <p:cNvSpPr txBox="true"/>
          <p:nvPr/>
        </p:nvSpPr>
        <p:spPr>
          <a:xfrm rot="0">
            <a:off x="8833677" y="2673636"/>
            <a:ext cx="7804977"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Adolf Hitler</a:t>
            </a:r>
          </a:p>
          <a:p>
            <a:pPr algn="l">
              <a:lnSpc>
                <a:spcPts val="3500"/>
              </a:lnSpc>
            </a:pPr>
            <a:r>
              <a:rPr lang="en-US" sz="2500">
                <a:solidFill>
                  <a:srgbClr val="000000"/>
                </a:solidFill>
                <a:latin typeface="Arial"/>
              </a:rPr>
              <a:t>Heinrich Himmler</a:t>
            </a:r>
          </a:p>
          <a:p>
            <a:pPr algn="l">
              <a:lnSpc>
                <a:spcPts val="3500"/>
              </a:lnSpc>
            </a:pPr>
            <a:r>
              <a:rPr lang="en-US" sz="2500">
                <a:solidFill>
                  <a:srgbClr val="000000"/>
                </a:solidFill>
                <a:latin typeface="Arial"/>
              </a:rPr>
              <a:t>Rudolf Hoss</a:t>
            </a:r>
          </a:p>
          <a:p>
            <a:pPr algn="l">
              <a:lnSpc>
                <a:spcPts val="3500"/>
              </a:lnSpc>
            </a:pPr>
            <a:r>
              <a:rPr lang="en-US" sz="2500">
                <a:solidFill>
                  <a:srgbClr val="000000"/>
                </a:solidFill>
                <a:latin typeface="Arial"/>
              </a:rPr>
              <a:t>Adolf Eichmann</a:t>
            </a:r>
          </a:p>
          <a:p>
            <a:pPr algn="l">
              <a:lnSpc>
                <a:spcPts val="3500"/>
              </a:lnSpc>
            </a:pPr>
            <a:r>
              <a:rPr lang="en-US" sz="2500">
                <a:solidFill>
                  <a:srgbClr val="000000"/>
                </a:solidFill>
                <a:latin typeface="Arial"/>
              </a:rPr>
              <a:t>Reinhard Heydrich</a:t>
            </a:r>
          </a:p>
          <a:p>
            <a:pPr algn="l">
              <a:lnSpc>
                <a:spcPts val="3500"/>
              </a:lnSpc>
            </a:pPr>
            <a:r>
              <a:rPr lang="en-US" sz="2500">
                <a:solidFill>
                  <a:srgbClr val="000000"/>
                </a:solidFill>
                <a:latin typeface="Arial"/>
              </a:rPr>
              <a:t>Anne Frank</a:t>
            </a:r>
          </a:p>
          <a:p>
            <a:pPr algn="l">
              <a:lnSpc>
                <a:spcPts val="3500"/>
              </a:lnSpc>
            </a:pPr>
            <a:r>
              <a:rPr lang="en-US" sz="2500">
                <a:solidFill>
                  <a:srgbClr val="000000"/>
                </a:solidFill>
                <a:latin typeface="Arial"/>
              </a:rPr>
              <a:t>Tomi Reichental</a:t>
            </a:r>
          </a:p>
          <a:p>
            <a:pPr algn="l">
              <a:lnSpc>
                <a:spcPts val="3500"/>
              </a:lnSpc>
            </a:pPr>
            <a:r>
              <a:rPr lang="en-US" sz="2500">
                <a:solidFill>
                  <a:srgbClr val="000000"/>
                </a:solidFill>
                <a:latin typeface="Arial"/>
              </a:rPr>
              <a:t>Oskar Schindler</a:t>
            </a:r>
          </a:p>
          <a:p>
            <a:pPr algn="l">
              <a:lnSpc>
                <a:spcPts val="3500"/>
              </a:lnSpc>
            </a:pPr>
            <a:r>
              <a:rPr lang="en-US" sz="2500">
                <a:solidFill>
                  <a:srgbClr val="000000"/>
                </a:solidFill>
                <a:latin typeface="Arial"/>
              </a:rPr>
              <a:t>Mary Elmes</a:t>
            </a:r>
          </a:p>
          <a:p>
            <a:pPr algn="l">
              <a:lnSpc>
                <a:spcPts val="3500"/>
              </a:lnSpc>
            </a:pPr>
            <a:r>
              <a:rPr lang="en-US" sz="2500">
                <a:solidFill>
                  <a:srgbClr val="000000"/>
                </a:solidFill>
                <a:latin typeface="Arial"/>
              </a:rPr>
              <a:t>Nicholas Winton</a:t>
            </a:r>
          </a:p>
          <a:p>
            <a:pPr algn="l">
              <a:lnSpc>
                <a:spcPts val="3500"/>
              </a:lnSpc>
            </a:pPr>
            <a:r>
              <a:rPr lang="en-US" sz="2500">
                <a:solidFill>
                  <a:srgbClr val="000000"/>
                </a:solidFill>
                <a:latin typeface="Arial"/>
              </a:rPr>
              <a:t>Monsignor Hugh O’Flaherty</a:t>
            </a:r>
          </a:p>
          <a:p>
            <a:pPr algn="l">
              <a:lnSpc>
                <a:spcPts val="3500"/>
              </a:lnSpc>
            </a:pPr>
            <a:r>
              <a:rPr lang="en-US" sz="2500">
                <a:solidFill>
                  <a:srgbClr val="000000"/>
                </a:solidFill>
                <a:latin typeface="Arial"/>
              </a:rPr>
              <a:t>Irma Greese</a:t>
            </a:r>
          </a:p>
          <a:p>
            <a:pPr algn="l">
              <a:lnSpc>
                <a:spcPts val="3500"/>
              </a:lnSpc>
            </a:pPr>
            <a:r>
              <a:rPr lang="en-US" sz="2500">
                <a:solidFill>
                  <a:srgbClr val="000000"/>
                </a:solidFill>
                <a:latin typeface="Arial"/>
              </a:rPr>
              <a:t>Ettie Steinberg</a:t>
            </a:r>
          </a:p>
          <a:p>
            <a:pPr algn="l">
              <a:lnSpc>
                <a:spcPts val="3500"/>
              </a:lnSpc>
            </a:pPr>
            <a:r>
              <a:rPr lang="en-US" sz="2500">
                <a:solidFill>
                  <a:srgbClr val="000000"/>
                </a:solidFill>
                <a:latin typeface="Arial"/>
              </a:rPr>
              <a:t>Elie Wiesel</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What is Genocide?</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Tens of millions of men, women and children have lost their lives to genocide or mass atrocities over the last few centuries. </a:t>
            </a:r>
            <a:r>
              <a:rPr lang="en-US" sz="3000">
                <a:solidFill>
                  <a:srgbClr val="000000"/>
                </a:solidFill>
                <a:latin typeface="Arial Bold"/>
              </a:rPr>
              <a:t>Genocide </a:t>
            </a:r>
            <a:r>
              <a:rPr lang="en-US" sz="3000">
                <a:solidFill>
                  <a:srgbClr val="000000"/>
                </a:solidFill>
                <a:latin typeface="Arial"/>
              </a:rPr>
              <a:t>is defined as “</a:t>
            </a:r>
            <a:r>
              <a:rPr lang="en-US" sz="3000" u="sng">
                <a:solidFill>
                  <a:srgbClr val="000000"/>
                </a:solidFill>
                <a:latin typeface="Arial"/>
              </a:rPr>
              <a:t>the deliberate killing of a large number of people from a particular nation or ethnic group with the aim of destroying that nation or group</a:t>
            </a:r>
            <a:r>
              <a:rPr lang="en-US" sz="3000">
                <a:solidFill>
                  <a:srgbClr val="000000"/>
                </a:solidFill>
                <a:latin typeface="Arial"/>
              </a:rPr>
              <a:t>.” Some of these attempts have been backed and organised by governments while others have seemed spontaneous. All of them began with the process of </a:t>
            </a:r>
            <a:r>
              <a:rPr lang="en-US" sz="3000">
                <a:solidFill>
                  <a:srgbClr val="000000"/>
                </a:solidFill>
                <a:latin typeface="Arial Bold"/>
              </a:rPr>
              <a:t>dehumanisation</a:t>
            </a:r>
            <a:r>
              <a:rPr lang="en-US" sz="3000">
                <a:solidFill>
                  <a:srgbClr val="000000"/>
                </a:solidFill>
                <a:latin typeface="Arial"/>
              </a:rPr>
              <a:t> – </a:t>
            </a:r>
            <a:r>
              <a:rPr lang="en-US" sz="3000" u="sng">
                <a:solidFill>
                  <a:srgbClr val="000000"/>
                </a:solidFill>
                <a:latin typeface="Arial"/>
              </a:rPr>
              <a:t>treating people as they were (are) somehow less than human</a:t>
            </a:r>
            <a:r>
              <a:rPr lang="en-US" sz="3000">
                <a:solidFill>
                  <a:srgbClr val="000000"/>
                </a:solidFill>
                <a:latin typeface="Arial"/>
              </a:rPr>
              <a:t>.</a:t>
            </a:r>
          </a:p>
          <a:p>
            <a:pPr algn="l">
              <a:lnSpc>
                <a:spcPts val="4200"/>
              </a:lnSpc>
            </a:pPr>
            <a:r>
              <a:rPr lang="en-US" sz="3000">
                <a:solidFill>
                  <a:srgbClr val="000000"/>
                </a:solidFill>
                <a:latin typeface="Arial"/>
              </a:rPr>
              <a:t>According to the United Nations, '</a:t>
            </a:r>
            <a:r>
              <a:rPr lang="en-US" sz="3000">
                <a:solidFill>
                  <a:srgbClr val="000000"/>
                </a:solidFill>
                <a:latin typeface="Arial Italics"/>
              </a:rPr>
              <a:t>Genocide is a denial of the right of existence of entire human groups</a:t>
            </a:r>
            <a:r>
              <a:rPr lang="en-US" sz="3000">
                <a:solidFill>
                  <a:srgbClr val="000000"/>
                </a:solidFill>
                <a:latin typeface="Arial"/>
              </a:rPr>
              <a:t>' and '</a:t>
            </a:r>
            <a:r>
              <a:rPr lang="en-US" sz="3000">
                <a:solidFill>
                  <a:srgbClr val="000000"/>
                </a:solidFill>
                <a:latin typeface="Arial Italics"/>
              </a:rPr>
              <a:t>is a crime under international law.... whether the crime is committed on religious, racial, political or any other grounds</a:t>
            </a:r>
            <a:r>
              <a:rPr lang="en-US" sz="3000">
                <a:solidFill>
                  <a:srgbClr val="000000"/>
                </a:solidFill>
                <a:latin typeface="Arial"/>
              </a:rPr>
              <a: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0"/>
            <a:ext cx="16253460" cy="9142571"/>
          </a:xfrm>
          <a:custGeom>
            <a:avLst/>
            <a:gdLst/>
            <a:ahLst/>
            <a:cxnLst/>
            <a:rect r="r" b="b" t="t" l="l"/>
            <a:pathLst>
              <a:path h="9142571" w="16253460">
                <a:moveTo>
                  <a:pt x="0" y="0"/>
                </a:moveTo>
                <a:lnTo>
                  <a:pt x="16253460" y="0"/>
                </a:lnTo>
                <a:lnTo>
                  <a:pt x="16253460" y="9142571"/>
                </a:lnTo>
                <a:lnTo>
                  <a:pt x="0" y="9142571"/>
                </a:lnTo>
                <a:lnTo>
                  <a:pt x="0" y="0"/>
                </a:lnTo>
                <a:close/>
              </a:path>
            </a:pathLst>
          </a:custGeom>
          <a:blipFill>
            <a:blip r:embed="rId6"/>
            <a:stretch>
              <a:fillRect l="0" t="0" r="0" b="0"/>
            </a:stretch>
          </a:blipFill>
        </p:spPr>
      </p:sp>
      <p:sp>
        <p:nvSpPr>
          <p:cNvPr name="TextBox 11" id="11"/>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1st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645210"/>
            <a:ext cx="18288000" cy="1244600"/>
          </a:xfrm>
          <a:prstGeom prst="rect">
            <a:avLst/>
          </a:prstGeom>
        </p:spPr>
        <p:txBody>
          <a:bodyPr anchor="t" rtlCol="false" tIns="0" lIns="0" bIns="0" rIns="0">
            <a:spAutoFit/>
          </a:bodyPr>
          <a:lstStyle/>
          <a:p>
            <a:pPr algn="ctr">
              <a:lnSpc>
                <a:spcPts val="9100"/>
              </a:lnSpc>
            </a:pPr>
            <a:r>
              <a:rPr lang="en-US" sz="6500">
                <a:solidFill>
                  <a:srgbClr val="004AAD"/>
                </a:solidFill>
                <a:latin typeface="Arial Bold"/>
              </a:rPr>
              <a:t>26.1: GENOCIDES BEFORE THE HOLOCAUST</a:t>
            </a:r>
          </a:p>
        </p:txBody>
      </p:sp>
      <p:sp>
        <p:nvSpPr>
          <p:cNvPr name="TextBox 9" id="9"/>
          <p:cNvSpPr txBox="true"/>
          <p:nvPr/>
        </p:nvSpPr>
        <p:spPr>
          <a:xfrm rot="0">
            <a:off x="258123" y="3932546"/>
            <a:ext cx="17584398" cy="955678"/>
          </a:xfrm>
          <a:prstGeom prst="rect">
            <a:avLst/>
          </a:prstGeom>
        </p:spPr>
        <p:txBody>
          <a:bodyPr anchor="t" rtlCol="false" tIns="0" lIns="0" bIns="0" rIns="0">
            <a:spAutoFit/>
          </a:bodyPr>
          <a:lstStyle/>
          <a:p>
            <a:pPr algn="ctr">
              <a:lnSpc>
                <a:spcPts val="7475"/>
              </a:lnSpc>
            </a:pPr>
            <a:r>
              <a:rPr lang="en-US" sz="6500" spc="1625">
                <a:solidFill>
                  <a:srgbClr val="FFFFFF"/>
                </a:solidFill>
                <a:latin typeface="Daydream"/>
              </a:rPr>
              <a:t>26.1: genocides before the holocaust</a:t>
            </a:r>
          </a:p>
        </p:txBody>
      </p:sp>
      <p:sp>
        <p:nvSpPr>
          <p:cNvPr name="TextBox 10" id="10"/>
          <p:cNvSpPr txBox="true"/>
          <p:nvPr/>
        </p:nvSpPr>
        <p:spPr>
          <a:xfrm rot="0">
            <a:off x="15383928" y="-14772"/>
            <a:ext cx="2458593"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1939-1945</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Genocides of Native Americans</a:t>
            </a:r>
          </a:p>
        </p:txBody>
      </p:sp>
      <p:sp>
        <p:nvSpPr>
          <p:cNvPr name="TextBox 7" id="7"/>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Numerous atrocities (severe crimes) have been committed against Native Americans over several centuries. </a:t>
            </a:r>
            <a:r>
              <a:rPr lang="en-US" sz="3000">
                <a:solidFill>
                  <a:srgbClr val="000000"/>
                </a:solidFill>
                <a:latin typeface="Arial"/>
              </a:rPr>
              <a:t>When European explorers first arrived in modern day USA, it is estimated </a:t>
            </a:r>
            <a:r>
              <a:rPr lang="en-US" sz="3000">
                <a:solidFill>
                  <a:srgbClr val="000000"/>
                </a:solidFill>
                <a:latin typeface="Arial Bold"/>
              </a:rPr>
              <a:t>10 million Native Americans </a:t>
            </a:r>
            <a:r>
              <a:rPr lang="en-US" sz="3000">
                <a:solidFill>
                  <a:srgbClr val="000000"/>
                </a:solidFill>
                <a:latin typeface="Arial"/>
              </a:rPr>
              <a:t>were living there. By the </a:t>
            </a:r>
            <a:r>
              <a:rPr lang="en-US" sz="3000">
                <a:solidFill>
                  <a:srgbClr val="000000"/>
                </a:solidFill>
                <a:latin typeface="Arial Bold"/>
              </a:rPr>
              <a:t>early 20th Century</a:t>
            </a:r>
            <a:r>
              <a:rPr lang="en-US" sz="3000">
                <a:solidFill>
                  <a:srgbClr val="000000"/>
                </a:solidFill>
                <a:latin typeface="Arial"/>
              </a:rPr>
              <a:t>, that number had fallen to </a:t>
            </a:r>
            <a:r>
              <a:rPr lang="en-US" sz="3000">
                <a:solidFill>
                  <a:srgbClr val="000000"/>
                </a:solidFill>
                <a:latin typeface="Arial Bold"/>
              </a:rPr>
              <a:t>under 300,000</a:t>
            </a:r>
            <a:r>
              <a:rPr lang="en-US" sz="3000">
                <a:solidFill>
                  <a:srgbClr val="000000"/>
                </a:solidFill>
                <a:latin typeface="Arial"/>
              </a:rPr>
              <a:t>.</a:t>
            </a:r>
          </a:p>
          <a:p>
            <a:pPr algn="l">
              <a:lnSpc>
                <a:spcPts val="4200"/>
              </a:lnSpc>
            </a:pPr>
            <a:r>
              <a:rPr lang="en-US" sz="3000">
                <a:solidFill>
                  <a:srgbClr val="000000"/>
                </a:solidFill>
                <a:latin typeface="Arial Bold"/>
              </a:rPr>
              <a:t>European expansion </a:t>
            </a:r>
            <a:r>
              <a:rPr lang="en-US" sz="3000">
                <a:solidFill>
                  <a:srgbClr val="000000"/>
                </a:solidFill>
                <a:latin typeface="Arial"/>
              </a:rPr>
              <a:t>into North America directly led to the destruction of Native American livelihoods. </a:t>
            </a:r>
            <a:r>
              <a:rPr lang="en-US" sz="3000">
                <a:solidFill>
                  <a:srgbClr val="000000"/>
                </a:solidFill>
                <a:latin typeface="Arial Bold"/>
              </a:rPr>
              <a:t>Unfamiliar diseases</a:t>
            </a:r>
            <a:r>
              <a:rPr lang="en-US" sz="3000">
                <a:solidFill>
                  <a:srgbClr val="000000"/>
                </a:solidFill>
                <a:latin typeface="Arial"/>
              </a:rPr>
              <a:t> such as measles, influenza, and whooping cough. </a:t>
            </a:r>
            <a:r>
              <a:rPr lang="en-US" sz="3000">
                <a:solidFill>
                  <a:srgbClr val="000000"/>
                </a:solidFill>
                <a:latin typeface="Arial Bold"/>
              </a:rPr>
              <a:t>Malnutrition</a:t>
            </a:r>
            <a:r>
              <a:rPr lang="en-US" sz="3000">
                <a:solidFill>
                  <a:srgbClr val="000000"/>
                </a:solidFill>
                <a:latin typeface="Arial"/>
              </a:rPr>
              <a:t> as tribes were forced from their traditional land and food sources. Tribal villages were </a:t>
            </a:r>
            <a:r>
              <a:rPr lang="en-US" sz="3000">
                <a:solidFill>
                  <a:srgbClr val="000000"/>
                </a:solidFill>
                <a:latin typeface="Arial Bold"/>
              </a:rPr>
              <a:t>ambushed</a:t>
            </a:r>
            <a:r>
              <a:rPr lang="en-US" sz="3000">
                <a:solidFill>
                  <a:srgbClr val="000000"/>
                </a:solidFill>
                <a:latin typeface="Arial"/>
              </a:rPr>
              <a:t> during the gold rushes of the eighteenth and nineteenth centuries. Several </a:t>
            </a:r>
            <a:r>
              <a:rPr lang="en-US" sz="3000">
                <a:solidFill>
                  <a:srgbClr val="000000"/>
                </a:solidFill>
                <a:latin typeface="Arial Bold"/>
              </a:rPr>
              <a:t>wars</a:t>
            </a:r>
            <a:r>
              <a:rPr lang="en-US" sz="3000">
                <a:solidFill>
                  <a:srgbClr val="000000"/>
                </a:solidFill>
                <a:latin typeface="Arial"/>
              </a:rPr>
              <a:t> broke out between native tribes and settlers.</a:t>
            </a:r>
          </a:p>
          <a:p>
            <a:pPr algn="l">
              <a:lnSpc>
                <a:spcPts val="4200"/>
              </a:lnSpc>
            </a:pPr>
            <a:r>
              <a:rPr lang="en-US" sz="3000">
                <a:solidFill>
                  <a:srgbClr val="000000"/>
                </a:solidFill>
                <a:latin typeface="Arial"/>
              </a:rPr>
              <a:t>In modern-day USA, laws exist to protect some 500 tribes that survived. Each tribe has a distinct culture, way of life and history. Despite these laws in place, Native Americans still face major challenges such as </a:t>
            </a:r>
            <a:r>
              <a:rPr lang="en-US" sz="3000">
                <a:solidFill>
                  <a:srgbClr val="000000"/>
                </a:solidFill>
                <a:latin typeface="Arial Bold"/>
              </a:rPr>
              <a:t>poverty</a:t>
            </a:r>
            <a:r>
              <a:rPr lang="en-US" sz="3000">
                <a:solidFill>
                  <a:srgbClr val="000000"/>
                </a:solidFill>
                <a:latin typeface="Arial"/>
              </a:rPr>
              <a:t>, </a:t>
            </a:r>
            <a:r>
              <a:rPr lang="en-US" sz="3000">
                <a:solidFill>
                  <a:srgbClr val="000000"/>
                </a:solidFill>
                <a:latin typeface="Arial Bold"/>
              </a:rPr>
              <a:t>cultural losses</a:t>
            </a:r>
            <a:r>
              <a:rPr lang="en-US" sz="3000">
                <a:solidFill>
                  <a:srgbClr val="000000"/>
                </a:solidFill>
                <a:latin typeface="Arial"/>
              </a:rPr>
              <a:t> and </a:t>
            </a:r>
            <a:r>
              <a:rPr lang="en-US" sz="3000">
                <a:solidFill>
                  <a:srgbClr val="000000"/>
                </a:solidFill>
                <a:latin typeface="Arial Bold"/>
              </a:rPr>
              <a:t>discrimination</a:t>
            </a:r>
            <a:r>
              <a:rPr lang="en-US" sz="3000">
                <a:solidFill>
                  <a:srgbClr val="000000"/>
                </a:solidFill>
                <a:latin typeface="Arial"/>
              </a:rPr>
              <a: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Twenty-Six: The Holocaust</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DAFpqxrjIyQ</dc:identifier>
  <dcterms:modified xsi:type="dcterms:W3CDTF">2011-08-01T06:04:30Z</dcterms:modified>
  <cp:revision>1</cp:revision>
  <dc:title>Ch. 26 - The Holocaust</dc:title>
</cp:coreProperties>
</file>